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8"/>
  </p:notesMasterIdLst>
  <p:handoutMasterIdLst>
    <p:handoutMasterId r:id="rId39"/>
  </p:handoutMasterIdLst>
  <p:sldIdLst>
    <p:sldId id="256" r:id="rId5"/>
    <p:sldId id="276" r:id="rId6"/>
    <p:sldId id="277" r:id="rId7"/>
    <p:sldId id="278" r:id="rId8"/>
    <p:sldId id="281" r:id="rId9"/>
    <p:sldId id="282" r:id="rId10"/>
    <p:sldId id="283" r:id="rId11"/>
    <p:sldId id="284" r:id="rId12"/>
    <p:sldId id="285" r:id="rId13"/>
    <p:sldId id="286" r:id="rId14"/>
    <p:sldId id="287" r:id="rId15"/>
    <p:sldId id="288" r:id="rId16"/>
    <p:sldId id="289" r:id="rId17"/>
    <p:sldId id="280" r:id="rId18"/>
    <p:sldId id="290" r:id="rId19"/>
    <p:sldId id="291" r:id="rId20"/>
    <p:sldId id="279" r:id="rId21"/>
    <p:sldId id="292" r:id="rId22"/>
    <p:sldId id="293" r:id="rId23"/>
    <p:sldId id="294" r:id="rId24"/>
    <p:sldId id="295" r:id="rId25"/>
    <p:sldId id="296" r:id="rId26"/>
    <p:sldId id="297" r:id="rId27"/>
    <p:sldId id="298" r:id="rId28"/>
    <p:sldId id="299" r:id="rId29"/>
    <p:sldId id="269" r:id="rId30"/>
    <p:sldId id="270" r:id="rId31"/>
    <p:sldId id="271" r:id="rId32"/>
    <p:sldId id="272" r:id="rId33"/>
    <p:sldId id="273" r:id="rId34"/>
    <p:sldId id="274" r:id="rId35"/>
    <p:sldId id="275" r:id="rId36"/>
    <p:sldId id="26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11DB227-806B-4B14-B59D-A534F6527D17}">
          <p14:sldIdLst>
            <p14:sldId id="256"/>
            <p14:sldId id="276"/>
            <p14:sldId id="277"/>
            <p14:sldId id="278"/>
            <p14:sldId id="281"/>
            <p14:sldId id="282"/>
            <p14:sldId id="283"/>
            <p14:sldId id="284"/>
            <p14:sldId id="285"/>
            <p14:sldId id="286"/>
            <p14:sldId id="287"/>
            <p14:sldId id="288"/>
            <p14:sldId id="289"/>
            <p14:sldId id="280"/>
            <p14:sldId id="290"/>
            <p14:sldId id="291"/>
            <p14:sldId id="279"/>
            <p14:sldId id="292"/>
            <p14:sldId id="293"/>
            <p14:sldId id="294"/>
            <p14:sldId id="295"/>
            <p14:sldId id="296"/>
            <p14:sldId id="297"/>
            <p14:sldId id="298"/>
            <p14:sldId id="299"/>
            <p14:sldId id="269"/>
            <p14:sldId id="270"/>
            <p14:sldId id="271"/>
            <p14:sldId id="272"/>
            <p14:sldId id="273"/>
            <p14:sldId id="274"/>
            <p14:sldId id="275"/>
            <p14:sldId id="2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0" d="100"/>
          <a:sy n="80" d="100"/>
        </p:scale>
        <p:origin x="607" y="55"/>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44164630-2F05-47D6-AD96-D9713C7C94EA}" type="pres">
      <dgm:prSet presAssocID="{53001724-5C5A-402A-B907-ECA89FAFA97F}" presName="root" presStyleCnt="0">
        <dgm:presLayoutVars>
          <dgm:dir/>
          <dgm:resizeHandles val="exact"/>
        </dgm:presLayoutVars>
      </dgm:prSet>
      <dgm:spPr/>
    </dgm:pt>
  </dgm:ptLst>
  <dgm:cxnLst>
    <dgm:cxn modelId="{D0D95555-C348-4CF7-8A46-F7A2BF92D08A}" type="presOf" srcId="{53001724-5C5A-402A-B907-ECA89FAFA97F}" destId="{44164630-2F05-47D6-AD96-D9713C7C94EA}" srcOrd="0"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8/13/2022</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8/13/2022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26</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33</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8/13/2022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8/13/2022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8/13/2022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8/13/2022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8/13/2022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504202" y="828942"/>
            <a:ext cx="9933610" cy="2600059"/>
          </a:xfrm>
        </p:spPr>
        <p:txBody>
          <a:bodyPr>
            <a:normAutofit fontScale="90000"/>
          </a:bodyPr>
          <a:lstStyle/>
          <a:p>
            <a:r>
              <a:rPr lang="en-GB" sz="6600" b="0" i="0" dirty="0">
                <a:solidFill>
                  <a:schemeClr val="tx1"/>
                </a:solidFill>
                <a:effectLst/>
                <a:latin typeface="Lato" panose="020F0502020204030203" pitchFamily="34" charset="0"/>
              </a:rPr>
              <a:t>TRACKING INTERNET SALES USING ADVENTURE WORKS</a:t>
            </a:r>
            <a:endParaRPr lang="ru-RU" sz="6600" dirty="0">
              <a:solidFill>
                <a:schemeClr val="tx1"/>
              </a:solidFill>
            </a:endParaRPr>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6734086" y="4178893"/>
            <a:ext cx="5101839" cy="2136449"/>
          </a:xfrm>
        </p:spPr>
        <p:txBody>
          <a:bodyPr>
            <a:normAutofit/>
          </a:bodyPr>
          <a:lstStyle/>
          <a:p>
            <a:r>
              <a:rPr lang="en-US" dirty="0"/>
              <a:t>Submitted By’</a:t>
            </a:r>
          </a:p>
          <a:p>
            <a:r>
              <a:rPr lang="en-US" dirty="0"/>
              <a:t>Basavraj Jaliminche (8800149)</a:t>
            </a:r>
          </a:p>
          <a:p>
            <a:r>
              <a:rPr lang="en-US" dirty="0"/>
              <a:t>RAGHUVEER Reddy (8801135)</a:t>
            </a:r>
          </a:p>
          <a:p>
            <a:r>
              <a:rPr lang="en-US" dirty="0" err="1"/>
              <a:t>Nachiket</a:t>
            </a:r>
            <a:r>
              <a:rPr lang="en-US" dirty="0"/>
              <a:t> Solanki (8799955)</a:t>
            </a:r>
          </a:p>
          <a:p>
            <a:r>
              <a:rPr lang="en-US" dirty="0"/>
              <a:t>Rohit Arora (8786754)</a:t>
            </a:r>
          </a:p>
          <a:p>
            <a:endParaRPr lang="en-US" dirty="0"/>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ubtitle 2">
            <a:extLst>
              <a:ext uri="{FF2B5EF4-FFF2-40B4-BE49-F238E27FC236}">
                <a16:creationId xmlns:a16="http://schemas.microsoft.com/office/drawing/2014/main" id="{A418FB68-9C3E-CEA5-11EB-B4AB87DD5097}"/>
              </a:ext>
            </a:extLst>
          </p:cNvPr>
          <p:cNvSpPr txBox="1">
            <a:spLocks/>
          </p:cNvSpPr>
          <p:nvPr/>
        </p:nvSpPr>
        <p:spPr>
          <a:xfrm>
            <a:off x="196553" y="3718124"/>
            <a:ext cx="5794049" cy="259721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US" dirty="0"/>
          </a:p>
          <a:p>
            <a:r>
              <a:rPr lang="en-US" sz="2400" dirty="0">
                <a:solidFill>
                  <a:schemeClr val="tx1"/>
                </a:solidFill>
              </a:rPr>
              <a:t>Data  warehouse implementation </a:t>
            </a:r>
          </a:p>
          <a:p>
            <a:pPr algn="ctr"/>
            <a:r>
              <a:rPr lang="en-US" sz="2400" dirty="0">
                <a:solidFill>
                  <a:schemeClr val="tx1"/>
                </a:solidFill>
              </a:rPr>
              <a:t>Final Project</a:t>
            </a:r>
          </a:p>
          <a:p>
            <a:endParaRPr lang="en-US" dirty="0"/>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C1C36-52B2-0E18-3351-8327BC507983}"/>
              </a:ext>
            </a:extLst>
          </p:cNvPr>
          <p:cNvSpPr>
            <a:spLocks noGrp="1"/>
          </p:cNvSpPr>
          <p:nvPr>
            <p:ph type="title"/>
          </p:nvPr>
        </p:nvSpPr>
        <p:spPr>
          <a:xfrm>
            <a:off x="646111" y="452718"/>
            <a:ext cx="9404723" cy="1400530"/>
          </a:xfrm>
        </p:spPr>
        <p:txBody>
          <a:bodyPr anchor="t">
            <a:normAutofit/>
          </a:bodyPr>
          <a:lstStyle/>
          <a:p>
            <a:r>
              <a:rPr lang="en-CA" dirty="0"/>
              <a:t>Customer</a:t>
            </a:r>
          </a:p>
        </p:txBody>
      </p:sp>
      <p:pic>
        <p:nvPicPr>
          <p:cNvPr id="6" name="Content Placeholder 5" descr="A picture containing text&#10;&#10;Description automatically generated">
            <a:extLst>
              <a:ext uri="{FF2B5EF4-FFF2-40B4-BE49-F238E27FC236}">
                <a16:creationId xmlns:a16="http://schemas.microsoft.com/office/drawing/2014/main" id="{C6AF7FD2-9038-0468-BE56-D706F4CE6CB8}"/>
              </a:ext>
            </a:extLst>
          </p:cNvPr>
          <p:cNvPicPr>
            <a:picLocks noGrp="1" noChangeAspect="1"/>
          </p:cNvPicPr>
          <p:nvPr>
            <p:ph sz="half" idx="1"/>
          </p:nvPr>
        </p:nvPicPr>
        <p:blipFill>
          <a:blip r:embed="rId2"/>
          <a:stretch>
            <a:fillRect/>
          </a:stretch>
        </p:blipFill>
        <p:spPr>
          <a:xfrm>
            <a:off x="403200" y="1605600"/>
            <a:ext cx="5096451" cy="4799681"/>
          </a:xfrm>
          <a:noFill/>
        </p:spPr>
      </p:pic>
      <p:sp>
        <p:nvSpPr>
          <p:cNvPr id="11" name="Content Placeholder 3">
            <a:extLst>
              <a:ext uri="{FF2B5EF4-FFF2-40B4-BE49-F238E27FC236}">
                <a16:creationId xmlns:a16="http://schemas.microsoft.com/office/drawing/2014/main" id="{D6F08725-376A-A243-AFE5-81C6634E0B35}"/>
              </a:ext>
            </a:extLst>
          </p:cNvPr>
          <p:cNvSpPr>
            <a:spLocks noGrp="1"/>
          </p:cNvSpPr>
          <p:nvPr>
            <p:ph sz="half" idx="2"/>
          </p:nvPr>
        </p:nvSpPr>
        <p:spPr>
          <a:xfrm>
            <a:off x="5654493" y="1209600"/>
            <a:ext cx="5973507" cy="5284800"/>
          </a:xfrm>
        </p:spPr>
        <p:txBody>
          <a:bodyPr/>
          <a:lstStyle/>
          <a:p>
            <a:r>
              <a:rPr lang="en-US" dirty="0"/>
              <a:t>CREATE TABLE </a:t>
            </a:r>
            <a:r>
              <a:rPr lang="en-US" dirty="0" err="1"/>
              <a:t>DimCustomer</a:t>
            </a:r>
            <a:r>
              <a:rPr lang="en-US" dirty="0"/>
              <a:t>(	</a:t>
            </a:r>
            <a:r>
              <a:rPr lang="en-US" dirty="0" err="1"/>
              <a:t>CustomerKey</a:t>
            </a:r>
            <a:r>
              <a:rPr lang="en-US" dirty="0"/>
              <a:t> int PRIMARY KEY NOT NULL,	</a:t>
            </a:r>
            <a:r>
              <a:rPr lang="en-US" dirty="0" err="1"/>
              <a:t>CustomerAlternateKey</a:t>
            </a:r>
            <a:r>
              <a:rPr lang="en-US" dirty="0"/>
              <a:t> varchar2(15) NOT NULL,	</a:t>
            </a:r>
            <a:r>
              <a:rPr lang="en-US" dirty="0" err="1"/>
              <a:t>FullName</a:t>
            </a:r>
            <a:r>
              <a:rPr lang="en-US" dirty="0"/>
              <a:t> varchar2(50) NULL,	</a:t>
            </a:r>
            <a:r>
              <a:rPr lang="en-US" dirty="0" err="1"/>
              <a:t>MaritalStatus</a:t>
            </a:r>
            <a:r>
              <a:rPr lang="en-US" dirty="0"/>
              <a:t> </a:t>
            </a:r>
            <a:r>
              <a:rPr lang="en-US" dirty="0" err="1"/>
              <a:t>nchar</a:t>
            </a:r>
            <a:r>
              <a:rPr lang="en-US" dirty="0"/>
              <a:t>(1) NULL,	Gender varchar2(1) NULL,	</a:t>
            </a:r>
            <a:r>
              <a:rPr lang="en-US" dirty="0" err="1"/>
              <a:t>YearlyIncome</a:t>
            </a:r>
            <a:r>
              <a:rPr lang="en-US" dirty="0"/>
              <a:t> numeric NULL,	</a:t>
            </a:r>
            <a:r>
              <a:rPr lang="en-US" dirty="0" err="1"/>
              <a:t>EnglishEducation</a:t>
            </a:r>
            <a:r>
              <a:rPr lang="en-US" dirty="0"/>
              <a:t> varchar2(40) NULL,	</a:t>
            </a:r>
            <a:r>
              <a:rPr lang="en-US" dirty="0" err="1"/>
              <a:t>EnglishOccupation</a:t>
            </a:r>
            <a:r>
              <a:rPr lang="en-US" dirty="0"/>
              <a:t> varchar2(100) NULL,</a:t>
            </a:r>
            <a:r>
              <a:rPr lang="en-GB" dirty="0"/>
              <a:t> </a:t>
            </a:r>
            <a:r>
              <a:rPr lang="en-GB" dirty="0" err="1"/>
              <a:t>tartDate</a:t>
            </a:r>
            <a:r>
              <a:rPr lang="en-GB" dirty="0"/>
              <a:t> 			DATE NOT NULL,	</a:t>
            </a:r>
            <a:r>
              <a:rPr lang="en-GB" dirty="0" err="1"/>
              <a:t>EndDate</a:t>
            </a:r>
            <a:r>
              <a:rPr lang="en-GB" dirty="0"/>
              <a:t> 			DATE NULL	);</a:t>
            </a:r>
          </a:p>
          <a:p>
            <a:r>
              <a:rPr lang="en-CA" dirty="0"/>
              <a:t>By carefully examining above table, we came to conclusion that its a type 2 SCD.</a:t>
            </a:r>
          </a:p>
          <a:p>
            <a:r>
              <a:rPr lang="en-CA" dirty="0"/>
              <a:t>As new </a:t>
            </a:r>
            <a:r>
              <a:rPr lang="en-CA" dirty="0" err="1"/>
              <a:t>custamor</a:t>
            </a:r>
            <a:r>
              <a:rPr lang="en-CA" dirty="0"/>
              <a:t> may be added and </a:t>
            </a:r>
            <a:r>
              <a:rPr lang="en-CA" dirty="0" err="1"/>
              <a:t>customor</a:t>
            </a:r>
            <a:r>
              <a:rPr lang="en-CA" dirty="0"/>
              <a:t> attributes may change  ,it’s a type 2 SCD</a:t>
            </a:r>
          </a:p>
          <a:p>
            <a:endParaRPr lang="en-GB" dirty="0"/>
          </a:p>
          <a:p>
            <a:endParaRPr lang="en-US" dirty="0"/>
          </a:p>
        </p:txBody>
      </p:sp>
    </p:spTree>
    <p:extLst>
      <p:ext uri="{BB962C8B-B14F-4D97-AF65-F5344CB8AC3E}">
        <p14:creationId xmlns:p14="http://schemas.microsoft.com/office/powerpoint/2010/main" val="2852648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FB4F-6A9A-6C9F-3667-9D5F309835CE}"/>
              </a:ext>
            </a:extLst>
          </p:cNvPr>
          <p:cNvSpPr>
            <a:spLocks noGrp="1"/>
          </p:cNvSpPr>
          <p:nvPr>
            <p:ph type="title"/>
          </p:nvPr>
        </p:nvSpPr>
        <p:spPr/>
        <p:txBody>
          <a:bodyPr/>
          <a:lstStyle/>
          <a:p>
            <a:r>
              <a:rPr lang="en-CA" dirty="0"/>
              <a:t>Time Dimension  :</a:t>
            </a:r>
            <a:br>
              <a:rPr lang="en-CA" dirty="0"/>
            </a:br>
            <a:endParaRPr lang="en-CA" dirty="0"/>
          </a:p>
        </p:txBody>
      </p:sp>
      <p:pic>
        <p:nvPicPr>
          <p:cNvPr id="6" name="Content Placeholder 5" descr="Table&#10;&#10;Description automatically generated">
            <a:extLst>
              <a:ext uri="{FF2B5EF4-FFF2-40B4-BE49-F238E27FC236}">
                <a16:creationId xmlns:a16="http://schemas.microsoft.com/office/drawing/2014/main" id="{B163BAEA-A3AA-0E54-C065-EB5356D79C08}"/>
              </a:ext>
            </a:extLst>
          </p:cNvPr>
          <p:cNvPicPr>
            <a:picLocks noGrp="1" noChangeAspect="1"/>
          </p:cNvPicPr>
          <p:nvPr>
            <p:ph sz="half" idx="1"/>
          </p:nvPr>
        </p:nvPicPr>
        <p:blipFill>
          <a:blip r:embed="rId2"/>
          <a:stretch>
            <a:fillRect/>
          </a:stretch>
        </p:blipFill>
        <p:spPr>
          <a:xfrm>
            <a:off x="345312" y="1411200"/>
            <a:ext cx="4809888" cy="4994081"/>
          </a:xfrm>
        </p:spPr>
      </p:pic>
      <p:sp>
        <p:nvSpPr>
          <p:cNvPr id="4" name="Content Placeholder 3">
            <a:extLst>
              <a:ext uri="{FF2B5EF4-FFF2-40B4-BE49-F238E27FC236}">
                <a16:creationId xmlns:a16="http://schemas.microsoft.com/office/drawing/2014/main" id="{4DBB5540-5336-6544-99AF-88F68DF6F401}"/>
              </a:ext>
            </a:extLst>
          </p:cNvPr>
          <p:cNvSpPr>
            <a:spLocks noGrp="1"/>
          </p:cNvSpPr>
          <p:nvPr>
            <p:ph sz="half" idx="2"/>
          </p:nvPr>
        </p:nvSpPr>
        <p:spPr>
          <a:xfrm>
            <a:off x="5654493" y="1262256"/>
            <a:ext cx="4396341" cy="4994081"/>
          </a:xfrm>
        </p:spPr>
        <p:txBody>
          <a:bodyPr/>
          <a:lstStyle/>
          <a:p>
            <a:r>
              <a:rPr lang="en-CA" dirty="0"/>
              <a:t>CREATE TABLE </a:t>
            </a:r>
            <a:r>
              <a:rPr lang="en-CA" dirty="0" err="1"/>
              <a:t>DimTime</a:t>
            </a:r>
            <a:r>
              <a:rPr lang="en-CA" dirty="0"/>
              <a:t> (</a:t>
            </a:r>
            <a:r>
              <a:rPr lang="en-CA" dirty="0" err="1"/>
              <a:t>DateKey</a:t>
            </a:r>
            <a:r>
              <a:rPr lang="en-CA" dirty="0"/>
              <a:t> NUMBER(10) NOT </a:t>
            </a:r>
            <a:r>
              <a:rPr lang="en-CA" dirty="0" err="1"/>
              <a:t>NULL,DateValue</a:t>
            </a:r>
            <a:r>
              <a:rPr lang="en-CA" dirty="0"/>
              <a:t> DATE NOT </a:t>
            </a:r>
            <a:r>
              <a:rPr lang="en-CA" dirty="0" err="1"/>
              <a:t>NULL,CalendarYear</a:t>
            </a:r>
            <a:r>
              <a:rPr lang="en-CA" dirty="0"/>
              <a:t> NUMBER(10) NOT </a:t>
            </a:r>
            <a:r>
              <a:rPr lang="en-CA" dirty="0" err="1"/>
              <a:t>NULL,CalendarMonth</a:t>
            </a:r>
            <a:r>
              <a:rPr lang="en-CA" dirty="0"/>
              <a:t> NUMBER(2) NOT </a:t>
            </a:r>
            <a:r>
              <a:rPr lang="en-CA" dirty="0" err="1"/>
              <a:t>NULL,DayNo</a:t>
            </a:r>
            <a:r>
              <a:rPr lang="en-CA" dirty="0"/>
              <a:t> NUMBER(2) NOT </a:t>
            </a:r>
            <a:r>
              <a:rPr lang="en-CA" dirty="0" err="1"/>
              <a:t>NULL,CalendarQtr</a:t>
            </a:r>
            <a:r>
              <a:rPr lang="en-CA" dirty="0"/>
              <a:t> NUMBER(1) NOT </a:t>
            </a:r>
            <a:r>
              <a:rPr lang="en-CA" dirty="0" err="1"/>
              <a:t>NULL,StartOfMonth</a:t>
            </a:r>
            <a:r>
              <a:rPr lang="en-CA" dirty="0"/>
              <a:t> DATE NOT </a:t>
            </a:r>
            <a:r>
              <a:rPr lang="en-CA" dirty="0" err="1"/>
              <a:t>NULL,EndOfMonth</a:t>
            </a:r>
            <a:r>
              <a:rPr lang="en-CA" dirty="0"/>
              <a:t> DATE NOT </a:t>
            </a:r>
            <a:r>
              <a:rPr lang="en-CA" dirty="0" err="1"/>
              <a:t>NULL,MonthName</a:t>
            </a:r>
            <a:r>
              <a:rPr lang="en-CA" dirty="0"/>
              <a:t> VARCHAR2(9) NOT </a:t>
            </a:r>
            <a:r>
              <a:rPr lang="en-CA" dirty="0" err="1"/>
              <a:t>NULL,DayOfWeekName</a:t>
            </a:r>
            <a:r>
              <a:rPr lang="en-CA" dirty="0"/>
              <a:t> VARCHAR2(9) NOT NULL,CONSTRAINT </a:t>
            </a:r>
            <a:r>
              <a:rPr lang="en-CA" dirty="0" err="1"/>
              <a:t>PK_DimDate</a:t>
            </a:r>
            <a:r>
              <a:rPr lang="en-CA" dirty="0"/>
              <a:t> PRIMARY KEY ( </a:t>
            </a:r>
            <a:r>
              <a:rPr lang="en-CA" dirty="0" err="1"/>
              <a:t>DateKey</a:t>
            </a:r>
            <a:r>
              <a:rPr lang="en-CA" dirty="0"/>
              <a:t> ));</a:t>
            </a:r>
          </a:p>
          <a:p>
            <a:r>
              <a:rPr lang="en-CA" dirty="0"/>
              <a:t>By carefully examining above table, we came to conclusion that its a type 0 SCD.</a:t>
            </a:r>
          </a:p>
          <a:p>
            <a:pPr marL="0" indent="0">
              <a:buNone/>
            </a:pPr>
            <a:endParaRPr lang="en-CA" dirty="0"/>
          </a:p>
          <a:p>
            <a:endParaRPr lang="en-CA" dirty="0"/>
          </a:p>
          <a:p>
            <a:endParaRPr lang="en-CA" dirty="0"/>
          </a:p>
        </p:txBody>
      </p:sp>
    </p:spTree>
    <p:extLst>
      <p:ext uri="{BB962C8B-B14F-4D97-AF65-F5344CB8AC3E}">
        <p14:creationId xmlns:p14="http://schemas.microsoft.com/office/powerpoint/2010/main" val="1784717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6937A-699A-BCF1-6C12-1A5FDF4E09AA}"/>
              </a:ext>
            </a:extLst>
          </p:cNvPr>
          <p:cNvSpPr>
            <a:spLocks noGrp="1"/>
          </p:cNvSpPr>
          <p:nvPr>
            <p:ph type="title"/>
          </p:nvPr>
        </p:nvSpPr>
        <p:spPr/>
        <p:txBody>
          <a:bodyPr/>
          <a:lstStyle/>
          <a:p>
            <a:r>
              <a:rPr lang="en-CA" dirty="0"/>
              <a:t>Fact Internet Sales :</a:t>
            </a:r>
          </a:p>
        </p:txBody>
      </p:sp>
      <p:pic>
        <p:nvPicPr>
          <p:cNvPr id="6" name="Content Placeholder 5" descr="Table&#10;&#10;Description automatically generated">
            <a:extLst>
              <a:ext uri="{FF2B5EF4-FFF2-40B4-BE49-F238E27FC236}">
                <a16:creationId xmlns:a16="http://schemas.microsoft.com/office/drawing/2014/main" id="{3D868903-5F95-6CFA-DFFA-B957588B98D8}"/>
              </a:ext>
            </a:extLst>
          </p:cNvPr>
          <p:cNvPicPr>
            <a:picLocks noGrp="1" noChangeAspect="1"/>
          </p:cNvPicPr>
          <p:nvPr>
            <p:ph sz="half" idx="1"/>
          </p:nvPr>
        </p:nvPicPr>
        <p:blipFill>
          <a:blip r:embed="rId2"/>
          <a:stretch>
            <a:fillRect/>
          </a:stretch>
        </p:blipFill>
        <p:spPr>
          <a:xfrm>
            <a:off x="204129" y="1358994"/>
            <a:ext cx="4396340" cy="5142606"/>
          </a:xfrm>
        </p:spPr>
      </p:pic>
      <p:sp>
        <p:nvSpPr>
          <p:cNvPr id="4" name="Content Placeholder 3">
            <a:extLst>
              <a:ext uri="{FF2B5EF4-FFF2-40B4-BE49-F238E27FC236}">
                <a16:creationId xmlns:a16="http://schemas.microsoft.com/office/drawing/2014/main" id="{4A5A2766-A655-F4A8-950C-C8F2D2BE8FBD}"/>
              </a:ext>
            </a:extLst>
          </p:cNvPr>
          <p:cNvSpPr>
            <a:spLocks noGrp="1"/>
          </p:cNvSpPr>
          <p:nvPr>
            <p:ph sz="half" idx="2"/>
          </p:nvPr>
        </p:nvSpPr>
        <p:spPr>
          <a:xfrm>
            <a:off x="5176801" y="1358994"/>
            <a:ext cx="4874034" cy="4897343"/>
          </a:xfrm>
        </p:spPr>
        <p:txBody>
          <a:bodyPr/>
          <a:lstStyle/>
          <a:p>
            <a:r>
              <a:rPr lang="en-CA" dirty="0"/>
              <a:t>CREATE TABLE </a:t>
            </a:r>
            <a:r>
              <a:rPr lang="en-CA" dirty="0" err="1"/>
              <a:t>FactInternetSales</a:t>
            </a:r>
            <a:r>
              <a:rPr lang="en-CA" dirty="0"/>
              <a:t>(	</a:t>
            </a:r>
            <a:r>
              <a:rPr lang="en-CA" dirty="0" err="1"/>
              <a:t>ItemKey</a:t>
            </a:r>
            <a:r>
              <a:rPr lang="en-CA" dirty="0"/>
              <a:t> int NOT NULL,	</a:t>
            </a:r>
            <a:r>
              <a:rPr lang="en-CA" dirty="0" err="1"/>
              <a:t>CustomerKey</a:t>
            </a:r>
            <a:r>
              <a:rPr lang="en-CA" dirty="0"/>
              <a:t> int NOT NULL,	</a:t>
            </a:r>
            <a:r>
              <a:rPr lang="en-CA" dirty="0" err="1"/>
              <a:t>PromotionKey</a:t>
            </a:r>
            <a:r>
              <a:rPr lang="en-CA" dirty="0"/>
              <a:t> int NOT NULL,	</a:t>
            </a:r>
            <a:r>
              <a:rPr lang="en-CA" dirty="0" err="1"/>
              <a:t>CurrencyKey</a:t>
            </a:r>
            <a:r>
              <a:rPr lang="en-CA" dirty="0"/>
              <a:t> int NOT NULL,	</a:t>
            </a:r>
            <a:r>
              <a:rPr lang="en-CA" dirty="0" err="1"/>
              <a:t>GeographyKey</a:t>
            </a:r>
            <a:r>
              <a:rPr lang="en-CA" dirty="0"/>
              <a:t> int NOT NULL,    </a:t>
            </a:r>
            <a:r>
              <a:rPr lang="en-CA" dirty="0" err="1"/>
              <a:t>DateKey</a:t>
            </a:r>
            <a:r>
              <a:rPr lang="en-CA" dirty="0"/>
              <a:t> NUMBER(10) NOT NULL,	</a:t>
            </a:r>
            <a:r>
              <a:rPr lang="en-CA" dirty="0" err="1"/>
              <a:t>UnitPrice</a:t>
            </a:r>
            <a:r>
              <a:rPr lang="en-CA" dirty="0"/>
              <a:t> numeric NULL,	</a:t>
            </a:r>
            <a:r>
              <a:rPr lang="en-CA" dirty="0" err="1"/>
              <a:t>TotalProductCost</a:t>
            </a:r>
            <a:r>
              <a:rPr lang="en-CA" dirty="0"/>
              <a:t> numeric NULL,	</a:t>
            </a:r>
            <a:r>
              <a:rPr lang="en-CA" dirty="0" err="1"/>
              <a:t>SalesAmount</a:t>
            </a:r>
            <a:r>
              <a:rPr lang="en-CA" dirty="0"/>
              <a:t> numeric NULL,	</a:t>
            </a:r>
            <a:r>
              <a:rPr lang="en-CA" dirty="0" err="1"/>
              <a:t>TaxAmt</a:t>
            </a:r>
            <a:r>
              <a:rPr lang="en-CA" dirty="0"/>
              <a:t> numeric NULL,	Freight numeric NULL		);</a:t>
            </a:r>
          </a:p>
          <a:p>
            <a:r>
              <a:rPr lang="en-CA" dirty="0"/>
              <a:t>All the primary keys of the dimension tables are added as foreign keys to fact table .</a:t>
            </a:r>
          </a:p>
          <a:p>
            <a:endParaRPr lang="en-CA" dirty="0"/>
          </a:p>
        </p:txBody>
      </p:sp>
    </p:spTree>
    <p:extLst>
      <p:ext uri="{BB962C8B-B14F-4D97-AF65-F5344CB8AC3E}">
        <p14:creationId xmlns:p14="http://schemas.microsoft.com/office/powerpoint/2010/main" val="66580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18D8-D2A7-2775-2BD5-518A0062A581}"/>
              </a:ext>
            </a:extLst>
          </p:cNvPr>
          <p:cNvSpPr>
            <a:spLocks noGrp="1"/>
          </p:cNvSpPr>
          <p:nvPr>
            <p:ph type="title"/>
          </p:nvPr>
        </p:nvSpPr>
        <p:spPr>
          <a:xfrm>
            <a:off x="646111" y="452718"/>
            <a:ext cx="9404723" cy="652751"/>
          </a:xfrm>
        </p:spPr>
        <p:txBody>
          <a:bodyPr/>
          <a:lstStyle/>
          <a:p>
            <a:r>
              <a:rPr lang="en-CA" dirty="0"/>
              <a:t>Star Schema ERD Diagram:</a:t>
            </a:r>
          </a:p>
        </p:txBody>
      </p:sp>
      <p:pic>
        <p:nvPicPr>
          <p:cNvPr id="6" name="Content Placeholder 5" descr="Graphical user interface&#10;&#10;Description automatically generated">
            <a:extLst>
              <a:ext uri="{FF2B5EF4-FFF2-40B4-BE49-F238E27FC236}">
                <a16:creationId xmlns:a16="http://schemas.microsoft.com/office/drawing/2014/main" id="{02BF8310-D41A-7C6E-AD61-82AE04DB9E29}"/>
              </a:ext>
            </a:extLst>
          </p:cNvPr>
          <p:cNvPicPr>
            <a:picLocks noGrp="1" noChangeAspect="1"/>
          </p:cNvPicPr>
          <p:nvPr>
            <p:ph sz="half" idx="1"/>
          </p:nvPr>
        </p:nvPicPr>
        <p:blipFill>
          <a:blip r:embed="rId2"/>
          <a:stretch>
            <a:fillRect/>
          </a:stretch>
        </p:blipFill>
        <p:spPr>
          <a:xfrm>
            <a:off x="540000" y="1296000"/>
            <a:ext cx="11210400" cy="5327999"/>
          </a:xfrm>
        </p:spPr>
      </p:pic>
    </p:spTree>
    <p:extLst>
      <p:ext uri="{BB962C8B-B14F-4D97-AF65-F5344CB8AC3E}">
        <p14:creationId xmlns:p14="http://schemas.microsoft.com/office/powerpoint/2010/main" val="1783545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67DDF-9365-5026-D7C6-69A210C1B676}"/>
              </a:ext>
            </a:extLst>
          </p:cNvPr>
          <p:cNvSpPr>
            <a:spLocks noGrp="1"/>
          </p:cNvSpPr>
          <p:nvPr>
            <p:ph type="title"/>
          </p:nvPr>
        </p:nvSpPr>
        <p:spPr>
          <a:xfrm>
            <a:off x="646111" y="452719"/>
            <a:ext cx="9404723" cy="506652"/>
          </a:xfrm>
        </p:spPr>
        <p:txBody>
          <a:bodyPr/>
          <a:lstStyle/>
          <a:p>
            <a:r>
              <a:rPr lang="en-CA" dirty="0"/>
              <a:t>ETL : Extract Transform Load</a:t>
            </a:r>
            <a:br>
              <a:rPr lang="en-CA" dirty="0"/>
            </a:br>
            <a:endParaRPr lang="en-CA" dirty="0"/>
          </a:p>
        </p:txBody>
      </p:sp>
      <p:sp>
        <p:nvSpPr>
          <p:cNvPr id="3" name="Content Placeholder 2">
            <a:extLst>
              <a:ext uri="{FF2B5EF4-FFF2-40B4-BE49-F238E27FC236}">
                <a16:creationId xmlns:a16="http://schemas.microsoft.com/office/drawing/2014/main" id="{A6FCCC1A-A7E7-629C-72B7-592842AFED5F}"/>
              </a:ext>
            </a:extLst>
          </p:cNvPr>
          <p:cNvSpPr>
            <a:spLocks noGrp="1"/>
          </p:cNvSpPr>
          <p:nvPr>
            <p:ph idx="1"/>
          </p:nvPr>
        </p:nvSpPr>
        <p:spPr>
          <a:xfrm>
            <a:off x="247338" y="1199213"/>
            <a:ext cx="11332564" cy="5049187"/>
          </a:xfrm>
        </p:spPr>
        <p:txBody>
          <a:bodyPr>
            <a:normAutofit/>
          </a:bodyPr>
          <a:lstStyle/>
          <a:p>
            <a:r>
              <a:rPr lang="en-GB" sz="2400" b="0" i="0" dirty="0">
                <a:effectLst/>
                <a:latin typeface="Calibri" panose="020F0502020204030204" pitchFamily="34" charset="0"/>
                <a:cs typeface="Calibri" panose="020F0502020204030204" pitchFamily="34" charset="0"/>
              </a:rPr>
              <a:t>ETL, which stands for </a:t>
            </a:r>
            <a:r>
              <a:rPr lang="en-GB" sz="2400" b="1" i="0" dirty="0">
                <a:effectLst/>
                <a:latin typeface="Calibri" panose="020F0502020204030204" pitchFamily="34" charset="0"/>
                <a:cs typeface="Calibri" panose="020F0502020204030204" pitchFamily="34" charset="0"/>
              </a:rPr>
              <a:t>extract, transform, and load</a:t>
            </a:r>
            <a:r>
              <a:rPr lang="en-GB" sz="2400" b="0" i="0" dirty="0">
                <a:effectLst/>
                <a:latin typeface="Calibri" panose="020F0502020204030204" pitchFamily="34" charset="0"/>
                <a:cs typeface="Calibri" panose="020F0502020204030204" pitchFamily="34" charset="0"/>
              </a:rPr>
              <a:t>, is the process data engineers use to extract data from different sources, transform the data into a usable and trusted resource, and load that data into the systems end-users can access and use downstream to solve business problems.</a:t>
            </a:r>
          </a:p>
          <a:p>
            <a:endParaRPr lang="en-GB" sz="2400" b="0" i="0" dirty="0">
              <a:effectLst/>
              <a:latin typeface="Calibri" panose="020F0502020204030204" pitchFamily="34" charset="0"/>
              <a:cs typeface="Calibri" panose="020F0502020204030204" pitchFamily="34" charset="0"/>
            </a:endParaRPr>
          </a:p>
          <a:p>
            <a:endParaRPr lang="en-CA" sz="2400" dirty="0">
              <a:latin typeface="Calibri" panose="020F0502020204030204" pitchFamily="34" charset="0"/>
              <a:cs typeface="Calibri" panose="020F0502020204030204" pitchFamily="34" charset="0"/>
            </a:endParaRPr>
          </a:p>
        </p:txBody>
      </p:sp>
      <p:pic>
        <p:nvPicPr>
          <p:cNvPr id="5" name="Picture 4" descr="A picture containing diagram&#10;&#10;Description automatically generated">
            <a:extLst>
              <a:ext uri="{FF2B5EF4-FFF2-40B4-BE49-F238E27FC236}">
                <a16:creationId xmlns:a16="http://schemas.microsoft.com/office/drawing/2014/main" id="{A1D7FD63-0A72-5CBB-7C2A-8E380EFBE82D}"/>
              </a:ext>
            </a:extLst>
          </p:cNvPr>
          <p:cNvPicPr>
            <a:picLocks noChangeAspect="1"/>
          </p:cNvPicPr>
          <p:nvPr/>
        </p:nvPicPr>
        <p:blipFill>
          <a:blip r:embed="rId2"/>
          <a:stretch>
            <a:fillRect/>
          </a:stretch>
        </p:blipFill>
        <p:spPr>
          <a:xfrm>
            <a:off x="612098" y="2924164"/>
            <a:ext cx="10785502" cy="3184071"/>
          </a:xfrm>
          <a:prstGeom prst="rect">
            <a:avLst/>
          </a:prstGeom>
        </p:spPr>
      </p:pic>
    </p:spTree>
    <p:extLst>
      <p:ext uri="{BB962C8B-B14F-4D97-AF65-F5344CB8AC3E}">
        <p14:creationId xmlns:p14="http://schemas.microsoft.com/office/powerpoint/2010/main" val="3010120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4624-08A6-A087-989E-D1CD71131BE5}"/>
              </a:ext>
            </a:extLst>
          </p:cNvPr>
          <p:cNvSpPr>
            <a:spLocks noGrp="1"/>
          </p:cNvSpPr>
          <p:nvPr>
            <p:ph type="title"/>
          </p:nvPr>
        </p:nvSpPr>
        <p:spPr>
          <a:xfrm>
            <a:off x="646111" y="452718"/>
            <a:ext cx="9404723" cy="893682"/>
          </a:xfrm>
        </p:spPr>
        <p:txBody>
          <a:bodyPr/>
          <a:lstStyle/>
          <a:p>
            <a:r>
              <a:rPr lang="en-CA" dirty="0"/>
              <a:t>Steps for ETL:</a:t>
            </a:r>
            <a:br>
              <a:rPr lang="en-CA" dirty="0"/>
            </a:br>
            <a:endParaRPr lang="en-CA" dirty="0"/>
          </a:p>
        </p:txBody>
      </p:sp>
      <p:sp>
        <p:nvSpPr>
          <p:cNvPr id="3" name="Content Placeholder 2">
            <a:extLst>
              <a:ext uri="{FF2B5EF4-FFF2-40B4-BE49-F238E27FC236}">
                <a16:creationId xmlns:a16="http://schemas.microsoft.com/office/drawing/2014/main" id="{8318F4D5-AA8C-A722-7C93-376310EA0163}"/>
              </a:ext>
            </a:extLst>
          </p:cNvPr>
          <p:cNvSpPr>
            <a:spLocks noGrp="1"/>
          </p:cNvSpPr>
          <p:nvPr>
            <p:ph idx="1"/>
          </p:nvPr>
        </p:nvSpPr>
        <p:spPr>
          <a:xfrm>
            <a:off x="360000" y="1346400"/>
            <a:ext cx="11376000" cy="4901999"/>
          </a:xfrm>
        </p:spPr>
        <p:txBody>
          <a:bodyPr/>
          <a:lstStyle/>
          <a:p>
            <a:r>
              <a:rPr lang="en-CA" dirty="0"/>
              <a:t>Extract : </a:t>
            </a:r>
            <a:r>
              <a:rPr lang="en-GB" b="0" i="0" dirty="0">
                <a:effectLst/>
                <a:latin typeface="barlow" panose="020B0604020202020204" pitchFamily="2" charset="0"/>
              </a:rPr>
              <a:t>The first step of this process is extracting data from the target sources that are usually heterogeneous such as business systems, APIs, sensor data, marketing tools, and transaction databases, and others. As you can see, some of these data types are likely to be the structured outputs of widely used systems, while others are semi-structured JSON server logs.</a:t>
            </a:r>
          </a:p>
          <a:p>
            <a:r>
              <a:rPr lang="en-GB" dirty="0" err="1">
                <a:latin typeface="barlow" panose="020B0604020202020204" pitchFamily="2" charset="0"/>
              </a:rPr>
              <a:t>Transform:</a:t>
            </a:r>
            <a:r>
              <a:rPr lang="en-GB" b="0" i="0" dirty="0" err="1">
                <a:effectLst/>
                <a:latin typeface="barlow" panose="00000500000000000000" pitchFamily="2" charset="0"/>
              </a:rPr>
              <a:t>The</a:t>
            </a:r>
            <a:r>
              <a:rPr lang="en-GB" b="0" i="0" dirty="0">
                <a:effectLst/>
                <a:latin typeface="barlow" panose="00000500000000000000" pitchFamily="2" charset="0"/>
              </a:rPr>
              <a:t> second step consists of transforming the raw data that has been extracted from the sources into a format that can be used by different applications. In this stage, data gets cleansed, mapped and transformed, often to a specific schema, so it meets operational needs. This process entails several types of transformation that ensure the quality and integrity of data </a:t>
            </a:r>
            <a:r>
              <a:rPr lang="en-GB" b="0" i="0" dirty="0" err="1">
                <a:effectLst/>
                <a:latin typeface="barlow" panose="00000500000000000000" pitchFamily="2" charset="0"/>
              </a:rPr>
              <a:t>Data</a:t>
            </a:r>
            <a:r>
              <a:rPr lang="en-GB" b="0" i="0" dirty="0">
                <a:effectLst/>
                <a:latin typeface="barlow" panose="00000500000000000000" pitchFamily="2" charset="0"/>
              </a:rPr>
              <a:t> is not usually loaded directly into the target data source, but instead it is common to have it uploaded into a staging database. This step ensures a quick roll back in case something does not go as planned. During this stage, you have the possibility to generate audit reports for regulatory compliance, or diagnose and repair any data issues.</a:t>
            </a:r>
          </a:p>
          <a:p>
            <a:endParaRPr lang="en-GB" dirty="0">
              <a:latin typeface="barlow" panose="00000500000000000000" pitchFamily="2" charset="0"/>
            </a:endParaRPr>
          </a:p>
          <a:p>
            <a:endParaRPr lang="en-GB" dirty="0">
              <a:latin typeface="barlow" panose="00000500000000000000" pitchFamily="2" charset="0"/>
            </a:endParaRPr>
          </a:p>
          <a:p>
            <a:endParaRPr lang="en-GB" dirty="0">
              <a:latin typeface="barlow" panose="00000500000000000000" pitchFamily="2" charset="0"/>
            </a:endParaRPr>
          </a:p>
          <a:p>
            <a:endParaRPr lang="en-GB" dirty="0">
              <a:latin typeface="barlow" panose="020B0604020202020204" pitchFamily="2" charset="0"/>
            </a:endParaRPr>
          </a:p>
          <a:p>
            <a:endParaRPr lang="en-CA" dirty="0"/>
          </a:p>
        </p:txBody>
      </p:sp>
    </p:spTree>
    <p:extLst>
      <p:ext uri="{BB962C8B-B14F-4D97-AF65-F5344CB8AC3E}">
        <p14:creationId xmlns:p14="http://schemas.microsoft.com/office/powerpoint/2010/main" val="3204831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76D72C-17EA-497D-297C-F7004277339A}"/>
              </a:ext>
            </a:extLst>
          </p:cNvPr>
          <p:cNvSpPr>
            <a:spLocks noGrp="1"/>
          </p:cNvSpPr>
          <p:nvPr>
            <p:ph idx="1"/>
          </p:nvPr>
        </p:nvSpPr>
        <p:spPr>
          <a:xfrm>
            <a:off x="450376" y="238836"/>
            <a:ext cx="11211636" cy="6400800"/>
          </a:xfrm>
        </p:spPr>
        <p:txBody>
          <a:bodyPr/>
          <a:lstStyle/>
          <a:p>
            <a:r>
              <a:rPr lang="en-CA" dirty="0"/>
              <a:t>Load :</a:t>
            </a:r>
          </a:p>
          <a:p>
            <a:r>
              <a:rPr lang="en-GB" b="0" i="0" dirty="0">
                <a:effectLst/>
                <a:latin typeface="barlow" panose="00000500000000000000" pitchFamily="2" charset="0"/>
              </a:rPr>
              <a:t> the load function is the process of writing converted data from a staging area to a target database, which may or may not have previously existed. Depending on the requirements of the application, this process may be either quite simple or intricate. Each of these steps can be done with ETL tools or custom code.</a:t>
            </a:r>
          </a:p>
          <a:p>
            <a:endParaRPr lang="en-CA" dirty="0"/>
          </a:p>
        </p:txBody>
      </p:sp>
    </p:spTree>
    <p:extLst>
      <p:ext uri="{BB962C8B-B14F-4D97-AF65-F5344CB8AC3E}">
        <p14:creationId xmlns:p14="http://schemas.microsoft.com/office/powerpoint/2010/main" val="3261076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007C-C4C8-72FD-1C44-9C48171DC63C}"/>
              </a:ext>
            </a:extLst>
          </p:cNvPr>
          <p:cNvSpPr>
            <a:spLocks noGrp="1"/>
          </p:cNvSpPr>
          <p:nvPr>
            <p:ph type="title"/>
          </p:nvPr>
        </p:nvSpPr>
        <p:spPr>
          <a:xfrm>
            <a:off x="145279" y="452718"/>
            <a:ext cx="11451364" cy="683873"/>
          </a:xfrm>
        </p:spPr>
        <p:txBody>
          <a:bodyPr/>
          <a:lstStyle/>
          <a:p>
            <a:r>
              <a:rPr lang="en-CA" dirty="0"/>
              <a:t>ETL Process Diagram:</a:t>
            </a:r>
          </a:p>
        </p:txBody>
      </p:sp>
      <p:pic>
        <p:nvPicPr>
          <p:cNvPr id="9" name="Content Placeholder 8" descr="Diagram&#10;&#10;Description automatically generated">
            <a:extLst>
              <a:ext uri="{FF2B5EF4-FFF2-40B4-BE49-F238E27FC236}">
                <a16:creationId xmlns:a16="http://schemas.microsoft.com/office/drawing/2014/main" id="{52C93EAC-6A0A-EE67-9A9D-33ACFB82DC27}"/>
              </a:ext>
            </a:extLst>
          </p:cNvPr>
          <p:cNvPicPr>
            <a:picLocks noGrp="1" noChangeAspect="1"/>
          </p:cNvPicPr>
          <p:nvPr>
            <p:ph idx="1"/>
          </p:nvPr>
        </p:nvPicPr>
        <p:blipFill>
          <a:blip r:embed="rId2"/>
          <a:stretch>
            <a:fillRect/>
          </a:stretch>
        </p:blipFill>
        <p:spPr>
          <a:xfrm>
            <a:off x="145279" y="1288800"/>
            <a:ext cx="11583521" cy="5328000"/>
          </a:xfrm>
        </p:spPr>
      </p:pic>
    </p:spTree>
    <p:extLst>
      <p:ext uri="{BB962C8B-B14F-4D97-AF65-F5344CB8AC3E}">
        <p14:creationId xmlns:p14="http://schemas.microsoft.com/office/powerpoint/2010/main" val="1254482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76C2-BABE-18B7-8EDB-9E7B99B9690E}"/>
              </a:ext>
            </a:extLst>
          </p:cNvPr>
          <p:cNvSpPr>
            <a:spLocks noGrp="1"/>
          </p:cNvSpPr>
          <p:nvPr>
            <p:ph type="title"/>
          </p:nvPr>
        </p:nvSpPr>
        <p:spPr>
          <a:xfrm>
            <a:off x="646111" y="452718"/>
            <a:ext cx="9404723" cy="1400530"/>
          </a:xfrm>
        </p:spPr>
        <p:txBody>
          <a:bodyPr anchor="t">
            <a:normAutofit/>
          </a:bodyPr>
          <a:lstStyle/>
          <a:p>
            <a:r>
              <a:rPr lang="en-CA" dirty="0"/>
              <a:t>Geography  ETL</a:t>
            </a:r>
          </a:p>
        </p:txBody>
      </p:sp>
      <p:pic>
        <p:nvPicPr>
          <p:cNvPr id="4" name="Content Placeholder 4" descr="Text&#10;&#10;Description automatically generated">
            <a:extLst>
              <a:ext uri="{FF2B5EF4-FFF2-40B4-BE49-F238E27FC236}">
                <a16:creationId xmlns:a16="http://schemas.microsoft.com/office/drawing/2014/main" id="{0E2143E9-B4BB-6A17-CC84-24746F335D5F}"/>
              </a:ext>
            </a:extLst>
          </p:cNvPr>
          <p:cNvPicPr>
            <a:picLocks noGrp="1" noChangeAspect="1"/>
          </p:cNvPicPr>
          <p:nvPr>
            <p:ph sz="half" idx="1"/>
          </p:nvPr>
        </p:nvPicPr>
        <p:blipFill>
          <a:blip r:embed="rId2"/>
          <a:stretch>
            <a:fillRect/>
          </a:stretch>
        </p:blipFill>
        <p:spPr>
          <a:xfrm>
            <a:off x="8625600" y="1289189"/>
            <a:ext cx="3189601" cy="3844412"/>
          </a:xfrm>
          <a:noFill/>
        </p:spPr>
      </p:pic>
      <p:pic>
        <p:nvPicPr>
          <p:cNvPr id="6" name="Content Placeholder 5" descr="Text&#10;&#10;Description automatically generated">
            <a:extLst>
              <a:ext uri="{FF2B5EF4-FFF2-40B4-BE49-F238E27FC236}">
                <a16:creationId xmlns:a16="http://schemas.microsoft.com/office/drawing/2014/main" id="{29CB94BB-71E4-A63C-45ED-CA675F87A24D}"/>
              </a:ext>
            </a:extLst>
          </p:cNvPr>
          <p:cNvPicPr>
            <a:picLocks noGrp="1" noChangeAspect="1"/>
          </p:cNvPicPr>
          <p:nvPr>
            <p:ph sz="half" idx="2"/>
          </p:nvPr>
        </p:nvPicPr>
        <p:blipFill>
          <a:blip r:embed="rId3"/>
          <a:stretch>
            <a:fillRect/>
          </a:stretch>
        </p:blipFill>
        <p:spPr>
          <a:xfrm>
            <a:off x="259568" y="1289189"/>
            <a:ext cx="3162463" cy="3844412"/>
          </a:xfrm>
        </p:spPr>
      </p:pic>
      <p:pic>
        <p:nvPicPr>
          <p:cNvPr id="8" name="Picture 7" descr="Text&#10;&#10;Description automatically generated">
            <a:extLst>
              <a:ext uri="{FF2B5EF4-FFF2-40B4-BE49-F238E27FC236}">
                <a16:creationId xmlns:a16="http://schemas.microsoft.com/office/drawing/2014/main" id="{6641F58F-0CD7-B346-9D6D-9E4ABAC1D9C7}"/>
              </a:ext>
            </a:extLst>
          </p:cNvPr>
          <p:cNvPicPr>
            <a:picLocks noChangeAspect="1"/>
          </p:cNvPicPr>
          <p:nvPr/>
        </p:nvPicPr>
        <p:blipFill>
          <a:blip r:embed="rId4"/>
          <a:stretch>
            <a:fillRect/>
          </a:stretch>
        </p:blipFill>
        <p:spPr>
          <a:xfrm>
            <a:off x="4511593" y="1289189"/>
            <a:ext cx="3168813" cy="3844412"/>
          </a:xfrm>
          <a:prstGeom prst="rect">
            <a:avLst/>
          </a:prstGeom>
        </p:spPr>
      </p:pic>
      <p:sp>
        <p:nvSpPr>
          <p:cNvPr id="10" name="Arrow: Right 9">
            <a:extLst>
              <a:ext uri="{FF2B5EF4-FFF2-40B4-BE49-F238E27FC236}">
                <a16:creationId xmlns:a16="http://schemas.microsoft.com/office/drawing/2014/main" id="{0F9B37D6-3941-B47D-4118-6D369D9C398B}"/>
              </a:ext>
            </a:extLst>
          </p:cNvPr>
          <p:cNvSpPr/>
          <p:nvPr/>
        </p:nvSpPr>
        <p:spPr>
          <a:xfrm>
            <a:off x="3657600" y="3146400"/>
            <a:ext cx="741600" cy="44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 name="Arrow: Right 10">
            <a:extLst>
              <a:ext uri="{FF2B5EF4-FFF2-40B4-BE49-F238E27FC236}">
                <a16:creationId xmlns:a16="http://schemas.microsoft.com/office/drawing/2014/main" id="{E328ED24-8AAD-51BD-7E52-483A97BA8B7B}"/>
              </a:ext>
            </a:extLst>
          </p:cNvPr>
          <p:cNvSpPr/>
          <p:nvPr/>
        </p:nvSpPr>
        <p:spPr>
          <a:xfrm>
            <a:off x="7792799" y="3047024"/>
            <a:ext cx="741600" cy="446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224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080BF-C8F4-9D86-98B1-D68F46CC31EE}"/>
              </a:ext>
            </a:extLst>
          </p:cNvPr>
          <p:cNvSpPr>
            <a:spLocks noGrp="1"/>
          </p:cNvSpPr>
          <p:nvPr>
            <p:ph type="title"/>
          </p:nvPr>
        </p:nvSpPr>
        <p:spPr>
          <a:xfrm>
            <a:off x="232013" y="452718"/>
            <a:ext cx="9818822" cy="625455"/>
          </a:xfrm>
        </p:spPr>
        <p:txBody>
          <a:bodyPr/>
          <a:lstStyle/>
          <a:p>
            <a:r>
              <a:rPr lang="en-CA" dirty="0"/>
              <a:t>Currency ETL :</a:t>
            </a:r>
          </a:p>
        </p:txBody>
      </p:sp>
      <p:pic>
        <p:nvPicPr>
          <p:cNvPr id="7" name="Content Placeholder 6" descr="Text&#10;&#10;Description automatically generated">
            <a:extLst>
              <a:ext uri="{FF2B5EF4-FFF2-40B4-BE49-F238E27FC236}">
                <a16:creationId xmlns:a16="http://schemas.microsoft.com/office/drawing/2014/main" id="{A994E541-D005-BB9C-46EA-E6C23E6BD6BC}"/>
              </a:ext>
            </a:extLst>
          </p:cNvPr>
          <p:cNvPicPr>
            <a:picLocks noGrp="1" noChangeAspect="1"/>
          </p:cNvPicPr>
          <p:nvPr>
            <p:ph sz="half" idx="1"/>
          </p:nvPr>
        </p:nvPicPr>
        <p:blipFill>
          <a:blip r:embed="rId2"/>
          <a:stretch>
            <a:fillRect/>
          </a:stretch>
        </p:blipFill>
        <p:spPr>
          <a:xfrm>
            <a:off x="404359" y="2593076"/>
            <a:ext cx="2895749" cy="2040339"/>
          </a:xfrm>
        </p:spPr>
      </p:pic>
      <p:pic>
        <p:nvPicPr>
          <p:cNvPr id="5" name="Content Placeholder 5" descr="Graphical user interface, text, application&#10;&#10;Description automatically generated">
            <a:extLst>
              <a:ext uri="{FF2B5EF4-FFF2-40B4-BE49-F238E27FC236}">
                <a16:creationId xmlns:a16="http://schemas.microsoft.com/office/drawing/2014/main" id="{627830B7-196F-2A78-88A8-46773515B50B}"/>
              </a:ext>
            </a:extLst>
          </p:cNvPr>
          <p:cNvPicPr>
            <a:picLocks noGrp="1" noChangeAspect="1"/>
          </p:cNvPicPr>
          <p:nvPr>
            <p:ph sz="half" idx="2"/>
          </p:nvPr>
        </p:nvPicPr>
        <p:blipFill>
          <a:blip r:embed="rId3"/>
          <a:stretch>
            <a:fillRect/>
          </a:stretch>
        </p:blipFill>
        <p:spPr>
          <a:xfrm>
            <a:off x="9219441" y="2545309"/>
            <a:ext cx="2510413" cy="3398291"/>
          </a:xfrm>
        </p:spPr>
      </p:pic>
      <p:pic>
        <p:nvPicPr>
          <p:cNvPr id="8" name="Picture 7" descr="Text&#10;&#10;Description automatically generated">
            <a:extLst>
              <a:ext uri="{FF2B5EF4-FFF2-40B4-BE49-F238E27FC236}">
                <a16:creationId xmlns:a16="http://schemas.microsoft.com/office/drawing/2014/main" id="{F49C30DB-7C1C-2D0A-41E4-5DCEEE4764EF}"/>
              </a:ext>
            </a:extLst>
          </p:cNvPr>
          <p:cNvPicPr>
            <a:picLocks noChangeAspect="1"/>
          </p:cNvPicPr>
          <p:nvPr/>
        </p:nvPicPr>
        <p:blipFill>
          <a:blip r:embed="rId4"/>
          <a:stretch>
            <a:fillRect/>
          </a:stretch>
        </p:blipFill>
        <p:spPr>
          <a:xfrm>
            <a:off x="4562117" y="2623783"/>
            <a:ext cx="2876698" cy="1978924"/>
          </a:xfrm>
          <a:prstGeom prst="rect">
            <a:avLst/>
          </a:prstGeom>
        </p:spPr>
      </p:pic>
      <p:sp>
        <p:nvSpPr>
          <p:cNvPr id="9" name="Arrow: Right 8">
            <a:extLst>
              <a:ext uri="{FF2B5EF4-FFF2-40B4-BE49-F238E27FC236}">
                <a16:creationId xmlns:a16="http://schemas.microsoft.com/office/drawing/2014/main" id="{7DD3F298-38CF-7401-F2A1-475D3CD2A3A5}"/>
              </a:ext>
            </a:extLst>
          </p:cNvPr>
          <p:cNvSpPr/>
          <p:nvPr/>
        </p:nvSpPr>
        <p:spPr>
          <a:xfrm>
            <a:off x="3487560" y="3429000"/>
            <a:ext cx="887104" cy="341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2EA4D58A-366D-E59B-4A95-2CBF785CAB57}"/>
              </a:ext>
            </a:extLst>
          </p:cNvPr>
          <p:cNvSpPr/>
          <p:nvPr/>
        </p:nvSpPr>
        <p:spPr>
          <a:xfrm>
            <a:off x="7885576" y="3519985"/>
            <a:ext cx="887104" cy="341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52212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A250-B47C-C7E4-52A5-9ED8442F29F1}"/>
              </a:ext>
            </a:extLst>
          </p:cNvPr>
          <p:cNvSpPr>
            <a:spLocks noGrp="1"/>
          </p:cNvSpPr>
          <p:nvPr>
            <p:ph type="title"/>
          </p:nvPr>
        </p:nvSpPr>
        <p:spPr>
          <a:xfrm>
            <a:off x="470019" y="452718"/>
            <a:ext cx="10981345" cy="1017159"/>
          </a:xfrm>
        </p:spPr>
        <p:txBody>
          <a:bodyPr/>
          <a:lstStyle/>
          <a:p>
            <a:r>
              <a:rPr lang="en-CA" dirty="0"/>
              <a:t>Agenda:</a:t>
            </a:r>
            <a:br>
              <a:rPr lang="en-CA" dirty="0"/>
            </a:br>
            <a:endParaRPr lang="en-CA" dirty="0"/>
          </a:p>
        </p:txBody>
      </p:sp>
      <p:sp>
        <p:nvSpPr>
          <p:cNvPr id="3" name="Content Placeholder 2">
            <a:extLst>
              <a:ext uri="{FF2B5EF4-FFF2-40B4-BE49-F238E27FC236}">
                <a16:creationId xmlns:a16="http://schemas.microsoft.com/office/drawing/2014/main" id="{C5528D83-352E-53D4-8DF8-F1B9E7094A98}"/>
              </a:ext>
            </a:extLst>
          </p:cNvPr>
          <p:cNvSpPr>
            <a:spLocks noGrp="1"/>
          </p:cNvSpPr>
          <p:nvPr>
            <p:ph idx="1"/>
          </p:nvPr>
        </p:nvSpPr>
        <p:spPr>
          <a:xfrm>
            <a:off x="470020" y="1546790"/>
            <a:ext cx="11152260" cy="4170346"/>
          </a:xfrm>
        </p:spPr>
        <p:txBody>
          <a:bodyPr/>
          <a:lstStyle/>
          <a:p>
            <a:r>
              <a:rPr lang="en-CA" sz="2400" dirty="0"/>
              <a:t>Track the fields in Internet sales database using STAR schema dimension modeling.</a:t>
            </a:r>
          </a:p>
          <a:p>
            <a:r>
              <a:rPr lang="en-CA" sz="2400" dirty="0"/>
              <a:t>In this project we are going to track fields like ,  </a:t>
            </a:r>
          </a:p>
          <a:p>
            <a:r>
              <a:rPr lang="en-CA" sz="2400" dirty="0"/>
              <a:t>1.UnitPrice</a:t>
            </a:r>
          </a:p>
          <a:p>
            <a:r>
              <a:rPr lang="en-CA" sz="2400" dirty="0"/>
              <a:t>2.TotalProductCost</a:t>
            </a:r>
          </a:p>
          <a:p>
            <a:r>
              <a:rPr lang="en-CA" sz="2400" dirty="0"/>
              <a:t>3.SalesAmount</a:t>
            </a:r>
          </a:p>
          <a:p>
            <a:r>
              <a:rPr lang="en-CA" sz="2400" dirty="0"/>
              <a:t>4.TaxAmt</a:t>
            </a:r>
          </a:p>
          <a:p>
            <a:r>
              <a:rPr lang="en-CA" sz="2400" dirty="0"/>
              <a:t>5.Freight</a:t>
            </a:r>
          </a:p>
          <a:p>
            <a:endParaRPr lang="en-CA" dirty="0"/>
          </a:p>
        </p:txBody>
      </p:sp>
    </p:spTree>
    <p:extLst>
      <p:ext uri="{BB962C8B-B14F-4D97-AF65-F5344CB8AC3E}">
        <p14:creationId xmlns:p14="http://schemas.microsoft.com/office/powerpoint/2010/main" val="356369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2934-F019-21CC-6106-5E15F7ACB682}"/>
              </a:ext>
            </a:extLst>
          </p:cNvPr>
          <p:cNvSpPr>
            <a:spLocks noGrp="1"/>
          </p:cNvSpPr>
          <p:nvPr>
            <p:ph type="title"/>
          </p:nvPr>
        </p:nvSpPr>
        <p:spPr>
          <a:xfrm>
            <a:off x="334370" y="452718"/>
            <a:ext cx="11197987" cy="761933"/>
          </a:xfrm>
        </p:spPr>
        <p:txBody>
          <a:bodyPr/>
          <a:lstStyle/>
          <a:p>
            <a:r>
              <a:rPr lang="en-CA" dirty="0"/>
              <a:t>Item ETL</a:t>
            </a:r>
          </a:p>
        </p:txBody>
      </p:sp>
      <p:pic>
        <p:nvPicPr>
          <p:cNvPr id="7" name="Content Placeholder 6" descr="A picture containing table&#10;&#10;Description automatically generated">
            <a:extLst>
              <a:ext uri="{FF2B5EF4-FFF2-40B4-BE49-F238E27FC236}">
                <a16:creationId xmlns:a16="http://schemas.microsoft.com/office/drawing/2014/main" id="{E18D86BA-4127-5273-654A-AA5113DB617C}"/>
              </a:ext>
            </a:extLst>
          </p:cNvPr>
          <p:cNvPicPr>
            <a:picLocks noGrp="1" noChangeAspect="1"/>
          </p:cNvPicPr>
          <p:nvPr>
            <p:ph sz="half" idx="1"/>
          </p:nvPr>
        </p:nvPicPr>
        <p:blipFill>
          <a:blip r:embed="rId2"/>
          <a:stretch>
            <a:fillRect/>
          </a:stretch>
        </p:blipFill>
        <p:spPr>
          <a:xfrm>
            <a:off x="473767" y="1643190"/>
            <a:ext cx="3048157" cy="4527209"/>
          </a:xfrm>
        </p:spPr>
      </p:pic>
      <p:pic>
        <p:nvPicPr>
          <p:cNvPr id="10" name="Content Placeholder 7" descr="Table&#10;&#10;Description automatically generated">
            <a:extLst>
              <a:ext uri="{FF2B5EF4-FFF2-40B4-BE49-F238E27FC236}">
                <a16:creationId xmlns:a16="http://schemas.microsoft.com/office/drawing/2014/main" id="{2E361C95-2991-28A7-57B8-C4FC03948D1E}"/>
              </a:ext>
            </a:extLst>
          </p:cNvPr>
          <p:cNvPicPr>
            <a:picLocks noGrp="1" noChangeAspect="1"/>
          </p:cNvPicPr>
          <p:nvPr>
            <p:ph sz="half" idx="2"/>
          </p:nvPr>
        </p:nvPicPr>
        <p:blipFill>
          <a:blip r:embed="rId3"/>
          <a:stretch>
            <a:fillRect/>
          </a:stretch>
        </p:blipFill>
        <p:spPr>
          <a:xfrm>
            <a:off x="9256476" y="1643190"/>
            <a:ext cx="2635385" cy="4448010"/>
          </a:xfrm>
          <a:noFill/>
        </p:spPr>
      </p:pic>
      <p:pic>
        <p:nvPicPr>
          <p:cNvPr id="12" name="Picture 11" descr="Text&#10;&#10;Description automatically generated">
            <a:extLst>
              <a:ext uri="{FF2B5EF4-FFF2-40B4-BE49-F238E27FC236}">
                <a16:creationId xmlns:a16="http://schemas.microsoft.com/office/drawing/2014/main" id="{BAC5656A-518B-D11A-EF13-B7B19BD6D91D}"/>
              </a:ext>
            </a:extLst>
          </p:cNvPr>
          <p:cNvPicPr>
            <a:picLocks noChangeAspect="1"/>
          </p:cNvPicPr>
          <p:nvPr/>
        </p:nvPicPr>
        <p:blipFill>
          <a:blip r:embed="rId4"/>
          <a:stretch>
            <a:fillRect/>
          </a:stretch>
        </p:blipFill>
        <p:spPr>
          <a:xfrm>
            <a:off x="4676702" y="1643190"/>
            <a:ext cx="2838596" cy="4448010"/>
          </a:xfrm>
          <a:prstGeom prst="rect">
            <a:avLst/>
          </a:prstGeom>
        </p:spPr>
      </p:pic>
      <p:sp>
        <p:nvSpPr>
          <p:cNvPr id="13" name="Arrow: Right 12">
            <a:extLst>
              <a:ext uri="{FF2B5EF4-FFF2-40B4-BE49-F238E27FC236}">
                <a16:creationId xmlns:a16="http://schemas.microsoft.com/office/drawing/2014/main" id="{EBFEC91E-05CF-211A-DD50-BA7C24220333}"/>
              </a:ext>
            </a:extLst>
          </p:cNvPr>
          <p:cNvSpPr/>
          <p:nvPr/>
        </p:nvSpPr>
        <p:spPr>
          <a:xfrm>
            <a:off x="3672000" y="3772800"/>
            <a:ext cx="921600" cy="37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EF25754B-9E2F-CE43-377D-5963547671C9}"/>
              </a:ext>
            </a:extLst>
          </p:cNvPr>
          <p:cNvSpPr/>
          <p:nvPr/>
        </p:nvSpPr>
        <p:spPr>
          <a:xfrm>
            <a:off x="8055206" y="3719594"/>
            <a:ext cx="921600" cy="37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21003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5606-ABE1-9A18-33D1-8B586F3EF21A}"/>
              </a:ext>
            </a:extLst>
          </p:cNvPr>
          <p:cNvSpPr>
            <a:spLocks noGrp="1"/>
          </p:cNvSpPr>
          <p:nvPr>
            <p:ph type="title"/>
          </p:nvPr>
        </p:nvSpPr>
        <p:spPr>
          <a:xfrm>
            <a:off x="646111" y="452718"/>
            <a:ext cx="9404723" cy="714166"/>
          </a:xfrm>
        </p:spPr>
        <p:txBody>
          <a:bodyPr/>
          <a:lstStyle/>
          <a:p>
            <a:r>
              <a:rPr lang="en-CA" dirty="0"/>
              <a:t>Promotion ETL :</a:t>
            </a:r>
          </a:p>
        </p:txBody>
      </p:sp>
      <p:pic>
        <p:nvPicPr>
          <p:cNvPr id="6" name="Content Placeholder 5" descr="Text&#10;&#10;Description automatically generated">
            <a:extLst>
              <a:ext uri="{FF2B5EF4-FFF2-40B4-BE49-F238E27FC236}">
                <a16:creationId xmlns:a16="http://schemas.microsoft.com/office/drawing/2014/main" id="{FC3BC616-F94C-D584-B445-D3D6AC1BB641}"/>
              </a:ext>
            </a:extLst>
          </p:cNvPr>
          <p:cNvPicPr>
            <a:picLocks noGrp="1" noChangeAspect="1"/>
          </p:cNvPicPr>
          <p:nvPr>
            <p:ph sz="half" idx="1"/>
          </p:nvPr>
        </p:nvPicPr>
        <p:blipFill>
          <a:blip r:embed="rId2"/>
          <a:stretch>
            <a:fillRect/>
          </a:stretch>
        </p:blipFill>
        <p:spPr>
          <a:xfrm>
            <a:off x="365895" y="1889686"/>
            <a:ext cx="3225966" cy="4200245"/>
          </a:xfrm>
        </p:spPr>
      </p:pic>
      <p:pic>
        <p:nvPicPr>
          <p:cNvPr id="8" name="Content Placeholder 7" descr="Text&#10;&#10;Description automatically generated">
            <a:extLst>
              <a:ext uri="{FF2B5EF4-FFF2-40B4-BE49-F238E27FC236}">
                <a16:creationId xmlns:a16="http://schemas.microsoft.com/office/drawing/2014/main" id="{D939507F-7C65-FD91-8ECF-32A5B42E0B32}"/>
              </a:ext>
            </a:extLst>
          </p:cNvPr>
          <p:cNvPicPr>
            <a:picLocks noGrp="1" noChangeAspect="1"/>
          </p:cNvPicPr>
          <p:nvPr>
            <p:ph sz="half" idx="2"/>
          </p:nvPr>
        </p:nvPicPr>
        <p:blipFill>
          <a:blip r:embed="rId3"/>
          <a:stretch>
            <a:fillRect/>
          </a:stretch>
        </p:blipFill>
        <p:spPr>
          <a:xfrm>
            <a:off x="4578272" y="2240069"/>
            <a:ext cx="3035456" cy="2929531"/>
          </a:xfrm>
        </p:spPr>
      </p:pic>
      <p:pic>
        <p:nvPicPr>
          <p:cNvPr id="9" name="Content Placeholder 5" descr="Text&#10;&#10;Description automatically generated">
            <a:extLst>
              <a:ext uri="{FF2B5EF4-FFF2-40B4-BE49-F238E27FC236}">
                <a16:creationId xmlns:a16="http://schemas.microsoft.com/office/drawing/2014/main" id="{90F97A7C-6D4D-489D-3616-A9CD92D20A42}"/>
              </a:ext>
            </a:extLst>
          </p:cNvPr>
          <p:cNvPicPr>
            <a:picLocks noChangeAspect="1"/>
          </p:cNvPicPr>
          <p:nvPr/>
        </p:nvPicPr>
        <p:blipFill>
          <a:blip r:embed="rId4"/>
          <a:stretch>
            <a:fillRect/>
          </a:stretch>
        </p:blipFill>
        <p:spPr>
          <a:xfrm>
            <a:off x="8908977" y="2016000"/>
            <a:ext cx="3035456" cy="3650400"/>
          </a:xfrm>
          <a:prstGeom prst="rect">
            <a:avLst/>
          </a:prstGeom>
          <a:noFill/>
        </p:spPr>
      </p:pic>
      <p:sp>
        <p:nvSpPr>
          <p:cNvPr id="10" name="Arrow: Right 9">
            <a:extLst>
              <a:ext uri="{FF2B5EF4-FFF2-40B4-BE49-F238E27FC236}">
                <a16:creationId xmlns:a16="http://schemas.microsoft.com/office/drawing/2014/main" id="{76F41660-6704-C276-92A6-0C65B3E0096F}"/>
              </a:ext>
            </a:extLst>
          </p:cNvPr>
          <p:cNvSpPr/>
          <p:nvPr/>
        </p:nvSpPr>
        <p:spPr>
          <a:xfrm>
            <a:off x="3672000" y="3772800"/>
            <a:ext cx="921600" cy="37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88CFE5E2-F882-E9AD-7D89-DFE999338F63}"/>
              </a:ext>
            </a:extLst>
          </p:cNvPr>
          <p:cNvSpPr/>
          <p:nvPr/>
        </p:nvSpPr>
        <p:spPr>
          <a:xfrm>
            <a:off x="7800552" y="3704834"/>
            <a:ext cx="921600" cy="37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8145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8BF1A-AD2C-98CF-D113-85C61AA44E54}"/>
              </a:ext>
            </a:extLst>
          </p:cNvPr>
          <p:cNvSpPr>
            <a:spLocks noGrp="1"/>
          </p:cNvSpPr>
          <p:nvPr>
            <p:ph type="title"/>
          </p:nvPr>
        </p:nvSpPr>
        <p:spPr>
          <a:xfrm>
            <a:off x="646111" y="452718"/>
            <a:ext cx="9404723" cy="680046"/>
          </a:xfrm>
        </p:spPr>
        <p:txBody>
          <a:bodyPr/>
          <a:lstStyle/>
          <a:p>
            <a:r>
              <a:rPr lang="en-CA" dirty="0"/>
              <a:t>Customer ETL : </a:t>
            </a:r>
          </a:p>
        </p:txBody>
      </p:sp>
      <p:pic>
        <p:nvPicPr>
          <p:cNvPr id="6" name="Content Placeholder 5" descr="Table&#10;&#10;Description automatically generated with medium confidence">
            <a:extLst>
              <a:ext uri="{FF2B5EF4-FFF2-40B4-BE49-F238E27FC236}">
                <a16:creationId xmlns:a16="http://schemas.microsoft.com/office/drawing/2014/main" id="{D9AE497A-D53D-7C1A-7CEC-E42E9D13E6EE}"/>
              </a:ext>
            </a:extLst>
          </p:cNvPr>
          <p:cNvPicPr>
            <a:picLocks noGrp="1" noChangeAspect="1"/>
          </p:cNvPicPr>
          <p:nvPr>
            <p:ph sz="half" idx="1"/>
          </p:nvPr>
        </p:nvPicPr>
        <p:blipFill>
          <a:blip r:embed="rId2"/>
          <a:stretch>
            <a:fillRect/>
          </a:stretch>
        </p:blipFill>
        <p:spPr>
          <a:xfrm>
            <a:off x="215980" y="1676310"/>
            <a:ext cx="2959252" cy="4515690"/>
          </a:xfrm>
        </p:spPr>
      </p:pic>
      <p:pic>
        <p:nvPicPr>
          <p:cNvPr id="9" name="Content Placeholder 5" descr="A picture containing text&#10;&#10;Description automatically generated">
            <a:extLst>
              <a:ext uri="{FF2B5EF4-FFF2-40B4-BE49-F238E27FC236}">
                <a16:creationId xmlns:a16="http://schemas.microsoft.com/office/drawing/2014/main" id="{D3E411C7-09A0-0EED-76D5-44B950E6D606}"/>
              </a:ext>
            </a:extLst>
          </p:cNvPr>
          <p:cNvPicPr>
            <a:picLocks noGrp="1" noChangeAspect="1"/>
          </p:cNvPicPr>
          <p:nvPr>
            <p:ph sz="half" idx="2"/>
          </p:nvPr>
        </p:nvPicPr>
        <p:blipFill>
          <a:blip r:embed="rId3"/>
          <a:stretch>
            <a:fillRect/>
          </a:stretch>
        </p:blipFill>
        <p:spPr>
          <a:xfrm>
            <a:off x="8726672" y="1676310"/>
            <a:ext cx="2787793" cy="4314089"/>
          </a:xfrm>
          <a:noFill/>
        </p:spPr>
      </p:pic>
      <p:pic>
        <p:nvPicPr>
          <p:cNvPr id="11" name="Picture 10" descr="Table&#10;&#10;Description automatically generated with medium confidence">
            <a:extLst>
              <a:ext uri="{FF2B5EF4-FFF2-40B4-BE49-F238E27FC236}">
                <a16:creationId xmlns:a16="http://schemas.microsoft.com/office/drawing/2014/main" id="{6D6FE2E7-ABB5-D5CE-6C89-9F5D80AA30F2}"/>
              </a:ext>
            </a:extLst>
          </p:cNvPr>
          <p:cNvPicPr>
            <a:picLocks noChangeAspect="1"/>
          </p:cNvPicPr>
          <p:nvPr/>
        </p:nvPicPr>
        <p:blipFill>
          <a:blip r:embed="rId4"/>
          <a:stretch>
            <a:fillRect/>
          </a:stretch>
        </p:blipFill>
        <p:spPr>
          <a:xfrm>
            <a:off x="4644056" y="1897678"/>
            <a:ext cx="2673487" cy="3444722"/>
          </a:xfrm>
          <a:prstGeom prst="rect">
            <a:avLst/>
          </a:prstGeom>
        </p:spPr>
      </p:pic>
      <p:sp>
        <p:nvSpPr>
          <p:cNvPr id="12" name="Arrow: Right 11">
            <a:extLst>
              <a:ext uri="{FF2B5EF4-FFF2-40B4-BE49-F238E27FC236}">
                <a16:creationId xmlns:a16="http://schemas.microsoft.com/office/drawing/2014/main" id="{B2C6546E-48B0-1590-EA37-5A0E80EC0C16}"/>
              </a:ext>
            </a:extLst>
          </p:cNvPr>
          <p:cNvSpPr/>
          <p:nvPr/>
        </p:nvSpPr>
        <p:spPr>
          <a:xfrm>
            <a:off x="3427200" y="3607200"/>
            <a:ext cx="1130400" cy="680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0D35CE1F-1DDE-AE65-2026-3C3F4EA18CC5}"/>
              </a:ext>
            </a:extLst>
          </p:cNvPr>
          <p:cNvSpPr/>
          <p:nvPr/>
        </p:nvSpPr>
        <p:spPr>
          <a:xfrm>
            <a:off x="7514386" y="3594132"/>
            <a:ext cx="1130400" cy="680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91907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A89D-95C2-748F-E444-18EA932F71AD}"/>
              </a:ext>
            </a:extLst>
          </p:cNvPr>
          <p:cNvSpPr>
            <a:spLocks noGrp="1"/>
          </p:cNvSpPr>
          <p:nvPr>
            <p:ph type="title"/>
          </p:nvPr>
        </p:nvSpPr>
        <p:spPr>
          <a:xfrm>
            <a:off x="646111" y="452718"/>
            <a:ext cx="9404723" cy="659575"/>
          </a:xfrm>
        </p:spPr>
        <p:txBody>
          <a:bodyPr/>
          <a:lstStyle/>
          <a:p>
            <a:r>
              <a:rPr lang="en-CA" dirty="0"/>
              <a:t>Time ETL :</a:t>
            </a:r>
          </a:p>
        </p:txBody>
      </p:sp>
      <p:sp>
        <p:nvSpPr>
          <p:cNvPr id="3" name="Content Placeholder 2">
            <a:extLst>
              <a:ext uri="{FF2B5EF4-FFF2-40B4-BE49-F238E27FC236}">
                <a16:creationId xmlns:a16="http://schemas.microsoft.com/office/drawing/2014/main" id="{7C1C4E53-488D-1AE4-4C60-D23E4D6452C2}"/>
              </a:ext>
            </a:extLst>
          </p:cNvPr>
          <p:cNvSpPr>
            <a:spLocks noGrp="1"/>
          </p:cNvSpPr>
          <p:nvPr>
            <p:ph sz="half" idx="1"/>
          </p:nvPr>
        </p:nvSpPr>
        <p:spPr>
          <a:xfrm>
            <a:off x="1542512" y="3277375"/>
            <a:ext cx="4396339" cy="1697234"/>
          </a:xfrm>
        </p:spPr>
        <p:txBody>
          <a:bodyPr>
            <a:normAutofit/>
          </a:bodyPr>
          <a:lstStyle/>
          <a:p>
            <a:r>
              <a:rPr lang="en-CA" dirty="0"/>
              <a:t>Loaded by procedure </a:t>
            </a:r>
            <a:r>
              <a:rPr lang="en-CA" dirty="0" err="1"/>
              <a:t>DimTimeLoad</a:t>
            </a:r>
            <a:r>
              <a:rPr lang="en-CA" dirty="0"/>
              <a:t> </a:t>
            </a:r>
            <a:r>
              <a:rPr lang="en-CA" u="sng" dirty="0"/>
              <a:t>Based on System Date </a:t>
            </a:r>
          </a:p>
        </p:txBody>
      </p:sp>
      <p:pic>
        <p:nvPicPr>
          <p:cNvPr id="5" name="Content Placeholder 5" descr="Table&#10;&#10;Description automatically generated">
            <a:extLst>
              <a:ext uri="{FF2B5EF4-FFF2-40B4-BE49-F238E27FC236}">
                <a16:creationId xmlns:a16="http://schemas.microsoft.com/office/drawing/2014/main" id="{4D3784A7-64DD-B851-E3C6-2FAA1BEA81FD}"/>
              </a:ext>
            </a:extLst>
          </p:cNvPr>
          <p:cNvPicPr>
            <a:picLocks noGrp="1" noChangeAspect="1"/>
          </p:cNvPicPr>
          <p:nvPr>
            <p:ph sz="half" idx="2"/>
          </p:nvPr>
        </p:nvPicPr>
        <p:blipFill>
          <a:blip r:embed="rId2"/>
          <a:stretch>
            <a:fillRect/>
          </a:stretch>
        </p:blipFill>
        <p:spPr>
          <a:xfrm>
            <a:off x="9029690" y="2060574"/>
            <a:ext cx="2686188" cy="3821825"/>
          </a:xfrm>
        </p:spPr>
      </p:pic>
      <p:sp>
        <p:nvSpPr>
          <p:cNvPr id="6" name="Arrow: Right 5">
            <a:extLst>
              <a:ext uri="{FF2B5EF4-FFF2-40B4-BE49-F238E27FC236}">
                <a16:creationId xmlns:a16="http://schemas.microsoft.com/office/drawing/2014/main" id="{27583891-F07F-5DED-4F4B-7EAA2796534F}"/>
              </a:ext>
            </a:extLst>
          </p:cNvPr>
          <p:cNvSpPr/>
          <p:nvPr/>
        </p:nvSpPr>
        <p:spPr>
          <a:xfrm>
            <a:off x="6602400" y="3592800"/>
            <a:ext cx="1850400" cy="38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177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F7A19-879B-6F35-C568-5C53F03CEB8E}"/>
              </a:ext>
            </a:extLst>
          </p:cNvPr>
          <p:cNvSpPr>
            <a:spLocks noGrp="1"/>
          </p:cNvSpPr>
          <p:nvPr>
            <p:ph type="title"/>
          </p:nvPr>
        </p:nvSpPr>
        <p:spPr>
          <a:xfrm>
            <a:off x="320722" y="452718"/>
            <a:ext cx="11204811" cy="639103"/>
          </a:xfrm>
        </p:spPr>
        <p:txBody>
          <a:bodyPr/>
          <a:lstStyle/>
          <a:p>
            <a:r>
              <a:rPr lang="en-CA" dirty="0"/>
              <a:t>Fact Internet Sales ETL :</a:t>
            </a:r>
          </a:p>
        </p:txBody>
      </p:sp>
      <p:pic>
        <p:nvPicPr>
          <p:cNvPr id="7" name="Content Placeholder 6" descr="A picture containing table&#10;&#10;Description automatically generated">
            <a:extLst>
              <a:ext uri="{FF2B5EF4-FFF2-40B4-BE49-F238E27FC236}">
                <a16:creationId xmlns:a16="http://schemas.microsoft.com/office/drawing/2014/main" id="{2C5B7FC8-57CB-F689-D567-53A17C28DAA1}"/>
              </a:ext>
            </a:extLst>
          </p:cNvPr>
          <p:cNvPicPr>
            <a:picLocks noGrp="1" noChangeAspect="1"/>
          </p:cNvPicPr>
          <p:nvPr>
            <p:ph sz="half" idx="1"/>
          </p:nvPr>
        </p:nvPicPr>
        <p:blipFill>
          <a:blip r:embed="rId2"/>
          <a:stretch>
            <a:fillRect/>
          </a:stretch>
        </p:blipFill>
        <p:spPr>
          <a:xfrm>
            <a:off x="320722" y="1517706"/>
            <a:ext cx="2914800" cy="4659893"/>
          </a:xfrm>
        </p:spPr>
      </p:pic>
      <p:pic>
        <p:nvPicPr>
          <p:cNvPr id="5" name="Content Placeholder 5" descr="Table&#10;&#10;Description automatically generated">
            <a:extLst>
              <a:ext uri="{FF2B5EF4-FFF2-40B4-BE49-F238E27FC236}">
                <a16:creationId xmlns:a16="http://schemas.microsoft.com/office/drawing/2014/main" id="{A9BCF088-FCBB-8149-6E64-D8C62F700F4F}"/>
              </a:ext>
            </a:extLst>
          </p:cNvPr>
          <p:cNvPicPr>
            <a:picLocks noGrp="1" noChangeAspect="1"/>
          </p:cNvPicPr>
          <p:nvPr>
            <p:ph sz="half" idx="2"/>
          </p:nvPr>
        </p:nvPicPr>
        <p:blipFill>
          <a:blip r:embed="rId3"/>
          <a:stretch>
            <a:fillRect/>
          </a:stretch>
        </p:blipFill>
        <p:spPr>
          <a:xfrm>
            <a:off x="9104981" y="2008159"/>
            <a:ext cx="2874151" cy="3410125"/>
          </a:xfrm>
        </p:spPr>
      </p:pic>
      <p:pic>
        <p:nvPicPr>
          <p:cNvPr id="9" name="Picture 8" descr="Table&#10;&#10;Description automatically generated">
            <a:extLst>
              <a:ext uri="{FF2B5EF4-FFF2-40B4-BE49-F238E27FC236}">
                <a16:creationId xmlns:a16="http://schemas.microsoft.com/office/drawing/2014/main" id="{57557842-AE5D-4ED5-C4B7-AFD04AE7F83D}"/>
              </a:ext>
            </a:extLst>
          </p:cNvPr>
          <p:cNvPicPr>
            <a:picLocks noChangeAspect="1"/>
          </p:cNvPicPr>
          <p:nvPr/>
        </p:nvPicPr>
        <p:blipFill>
          <a:blip r:embed="rId4"/>
          <a:stretch>
            <a:fillRect/>
          </a:stretch>
        </p:blipFill>
        <p:spPr>
          <a:xfrm>
            <a:off x="4671291" y="1557305"/>
            <a:ext cx="3212709" cy="4580694"/>
          </a:xfrm>
          <a:prstGeom prst="rect">
            <a:avLst/>
          </a:prstGeom>
        </p:spPr>
      </p:pic>
      <p:sp>
        <p:nvSpPr>
          <p:cNvPr id="10" name="Arrow: Right 9">
            <a:extLst>
              <a:ext uri="{FF2B5EF4-FFF2-40B4-BE49-F238E27FC236}">
                <a16:creationId xmlns:a16="http://schemas.microsoft.com/office/drawing/2014/main" id="{569C18AE-B76F-7500-7EA8-0E1A5CDA8CD8}"/>
              </a:ext>
            </a:extLst>
          </p:cNvPr>
          <p:cNvSpPr/>
          <p:nvPr/>
        </p:nvSpPr>
        <p:spPr>
          <a:xfrm>
            <a:off x="3556800" y="3847652"/>
            <a:ext cx="1008000" cy="270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6BB48985-E740-AC1A-A37F-FD3C04B6DF40}"/>
              </a:ext>
            </a:extLst>
          </p:cNvPr>
          <p:cNvSpPr/>
          <p:nvPr/>
        </p:nvSpPr>
        <p:spPr>
          <a:xfrm>
            <a:off x="7990491" y="3781687"/>
            <a:ext cx="1008000" cy="270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87543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6DCD-8D0F-9AAD-88A0-D909F9A6F376}"/>
              </a:ext>
            </a:extLst>
          </p:cNvPr>
          <p:cNvSpPr>
            <a:spLocks noGrp="1"/>
          </p:cNvSpPr>
          <p:nvPr>
            <p:ph type="title"/>
          </p:nvPr>
        </p:nvSpPr>
        <p:spPr>
          <a:xfrm>
            <a:off x="646111" y="452718"/>
            <a:ext cx="9404723" cy="748285"/>
          </a:xfrm>
        </p:spPr>
        <p:txBody>
          <a:bodyPr/>
          <a:lstStyle/>
          <a:p>
            <a:r>
              <a:rPr lang="en-CA" dirty="0"/>
              <a:t>PL/SQL Procedures</a:t>
            </a:r>
          </a:p>
        </p:txBody>
      </p:sp>
      <p:pic>
        <p:nvPicPr>
          <p:cNvPr id="6" name="Content Placeholder 5" descr="Text&#10;&#10;Description automatically generated with low confidence">
            <a:extLst>
              <a:ext uri="{FF2B5EF4-FFF2-40B4-BE49-F238E27FC236}">
                <a16:creationId xmlns:a16="http://schemas.microsoft.com/office/drawing/2014/main" id="{4322BE2F-E759-A5D2-2F7D-F2BA89274CFF}"/>
              </a:ext>
            </a:extLst>
          </p:cNvPr>
          <p:cNvPicPr>
            <a:picLocks noGrp="1" noChangeAspect="1"/>
          </p:cNvPicPr>
          <p:nvPr>
            <p:ph sz="half" idx="1"/>
          </p:nvPr>
        </p:nvPicPr>
        <p:blipFill>
          <a:blip r:embed="rId2"/>
          <a:stretch>
            <a:fillRect/>
          </a:stretch>
        </p:blipFill>
        <p:spPr>
          <a:xfrm>
            <a:off x="566738" y="1627200"/>
            <a:ext cx="4932362" cy="4874399"/>
          </a:xfrm>
        </p:spPr>
      </p:pic>
      <p:sp>
        <p:nvSpPr>
          <p:cNvPr id="4" name="Content Placeholder 3">
            <a:extLst>
              <a:ext uri="{FF2B5EF4-FFF2-40B4-BE49-F238E27FC236}">
                <a16:creationId xmlns:a16="http://schemas.microsoft.com/office/drawing/2014/main" id="{921977DF-A0F6-27CB-5CB1-C60E383099BA}"/>
              </a:ext>
            </a:extLst>
          </p:cNvPr>
          <p:cNvSpPr>
            <a:spLocks noGrp="1"/>
          </p:cNvSpPr>
          <p:nvPr>
            <p:ph sz="half" idx="2"/>
          </p:nvPr>
        </p:nvSpPr>
        <p:spPr/>
        <p:txBody>
          <a:bodyPr>
            <a:normAutofit/>
          </a:bodyPr>
          <a:lstStyle/>
          <a:p>
            <a:r>
              <a:rPr lang="en-CA" sz="2400" dirty="0"/>
              <a:t>Data is transferred between stage ,preload and dimension tables through procedures created in the internet sales DM .</a:t>
            </a:r>
          </a:p>
        </p:txBody>
      </p:sp>
    </p:spTree>
    <p:extLst>
      <p:ext uri="{BB962C8B-B14F-4D97-AF65-F5344CB8AC3E}">
        <p14:creationId xmlns:p14="http://schemas.microsoft.com/office/powerpoint/2010/main" val="429240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2858105749"/>
              </p:ext>
            </p:extLst>
          </p:nvPr>
        </p:nvGraphicFramePr>
        <p:xfrm>
          <a:off x="650668" y="2438400"/>
          <a:ext cx="4802031" cy="3809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itle 4">
            <a:extLst>
              <a:ext uri="{FF2B5EF4-FFF2-40B4-BE49-F238E27FC236}">
                <a16:creationId xmlns:a16="http://schemas.microsoft.com/office/drawing/2014/main" id="{A44EB5FD-B2C6-D227-889A-F0479FEB3E55}"/>
              </a:ext>
            </a:extLst>
          </p:cNvPr>
          <p:cNvSpPr>
            <a:spLocks noGrp="1"/>
          </p:cNvSpPr>
          <p:nvPr>
            <p:ph type="title"/>
          </p:nvPr>
        </p:nvSpPr>
        <p:spPr>
          <a:xfrm>
            <a:off x="646111" y="452718"/>
            <a:ext cx="10702704" cy="690282"/>
          </a:xfrm>
        </p:spPr>
        <p:txBody>
          <a:bodyPr/>
          <a:lstStyle/>
          <a:p>
            <a:r>
              <a:rPr lang="en-CA" sz="2800" dirty="0"/>
              <a:t>OLAP : </a:t>
            </a:r>
            <a:r>
              <a:rPr lang="en-GB" sz="2400" b="0" i="0" dirty="0">
                <a:effectLst/>
                <a:latin typeface="Arial" panose="020B0604020202020204" pitchFamily="34" charset="0"/>
              </a:rPr>
              <a:t>Oracle OLAP is a world class multidimensional analytic engine</a:t>
            </a:r>
            <a:br>
              <a:rPr lang="en-CA" sz="2400" dirty="0"/>
            </a:br>
            <a:br>
              <a:rPr lang="en-CA" sz="2400" dirty="0"/>
            </a:br>
            <a:endParaRPr lang="en-CA" sz="2400" dirty="0"/>
          </a:p>
        </p:txBody>
      </p:sp>
      <p:sp>
        <p:nvSpPr>
          <p:cNvPr id="7" name="Title 4">
            <a:extLst>
              <a:ext uri="{FF2B5EF4-FFF2-40B4-BE49-F238E27FC236}">
                <a16:creationId xmlns:a16="http://schemas.microsoft.com/office/drawing/2014/main" id="{99C5CE13-CB7B-3D65-869B-CFD8CA41AE5C}"/>
              </a:ext>
            </a:extLst>
          </p:cNvPr>
          <p:cNvSpPr txBox="1">
            <a:spLocks/>
          </p:cNvSpPr>
          <p:nvPr/>
        </p:nvSpPr>
        <p:spPr>
          <a:xfrm>
            <a:off x="393108" y="1427148"/>
            <a:ext cx="11340268" cy="515311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GB" sz="2400" b="0" i="0" dirty="0">
                <a:effectLst/>
                <a:latin typeface="Arial" panose="020B0604020202020204" pitchFamily="34" charset="0"/>
              </a:rPr>
              <a:t>Oracle OLAP makes it easy to produce analytic measures, including time-series calculations, financial models, forecasts, allocations, regressions, and more.</a:t>
            </a:r>
          </a:p>
          <a:p>
            <a:pPr marL="342900" indent="-342900">
              <a:buFont typeface="Arial" panose="020B0604020202020204" pitchFamily="34" charset="0"/>
              <a:buChar char="•"/>
            </a:pPr>
            <a:r>
              <a:rPr lang="en-GB" sz="2400" b="0" i="0" dirty="0">
                <a:effectLst/>
                <a:latin typeface="Arial" panose="020B0604020202020204" pitchFamily="34" charset="0"/>
              </a:rPr>
              <a:t>Hundreds of analytic functions can be easily combined in custom functions to solve nearly any analytic calculation requirement.</a:t>
            </a:r>
          </a:p>
          <a:p>
            <a:pPr marL="342900" indent="-342900">
              <a:buFont typeface="Arial" panose="020B0604020202020204" pitchFamily="34" charset="0"/>
              <a:buChar char="•"/>
            </a:pPr>
            <a:r>
              <a:rPr lang="en-GB" sz="2400" dirty="0">
                <a:latin typeface="Arial" panose="020B0604020202020204" pitchFamily="34" charset="0"/>
              </a:rPr>
              <a:t>Oracle OLAP cubes are represented using a star schema design: dimension views form a constellation</a:t>
            </a:r>
            <a:br>
              <a:rPr lang="en-GB" sz="2400" dirty="0">
                <a:latin typeface="Arial" panose="020B0604020202020204" pitchFamily="34" charset="0"/>
              </a:rPr>
            </a:br>
            <a:r>
              <a:rPr lang="en-GB" sz="2400" dirty="0">
                <a:latin typeface="Arial" panose="020B0604020202020204" pitchFamily="34" charset="0"/>
              </a:rPr>
              <a:t>around the cube (or fact) view.</a:t>
            </a:r>
          </a:p>
          <a:p>
            <a:pPr marL="342900" indent="-342900">
              <a:buFont typeface="Arial" panose="020B0604020202020204" pitchFamily="34" charset="0"/>
              <a:buChar char="•"/>
            </a:pPr>
            <a:r>
              <a:rPr lang="en-GB" sz="2400" dirty="0">
                <a:latin typeface="Arial" panose="020B0604020202020204" pitchFamily="34" charset="0"/>
              </a:rPr>
              <a:t>This standard representation of OLAP data makes it easy for any reporting and analysis tool or</a:t>
            </a:r>
            <a:br>
              <a:rPr lang="en-GB" sz="2400" dirty="0">
                <a:latin typeface="Arial" panose="020B0604020202020204" pitchFamily="34" charset="0"/>
              </a:rPr>
            </a:br>
            <a:r>
              <a:rPr lang="en-GB" sz="2400" dirty="0">
                <a:latin typeface="Arial" panose="020B0604020202020204" pitchFamily="34" charset="0"/>
              </a:rPr>
              <a:t>application - including sophisticated business intelligence solutions, SQL-based development tools and</a:t>
            </a:r>
            <a:br>
              <a:rPr lang="en-GB" sz="2400" dirty="0">
                <a:latin typeface="Arial" panose="020B0604020202020204" pitchFamily="34" charset="0"/>
              </a:rPr>
            </a:br>
            <a:r>
              <a:rPr lang="en-GB" sz="2400" dirty="0">
                <a:latin typeface="Arial" panose="020B0604020202020204" pitchFamily="34" charset="0"/>
              </a:rPr>
              <a:t>Microsoft Excel - to leverage the power of Oracle OLAP in a simple and productive way.</a:t>
            </a:r>
          </a:p>
          <a:p>
            <a:pPr marL="342900" indent="-342900">
              <a:buFont typeface="Arial" panose="020B0604020202020204" pitchFamily="34" charset="0"/>
              <a:buChar char="•"/>
            </a:pPr>
            <a:endParaRPr lang="en-GB" sz="2400" dirty="0">
              <a:latin typeface="Arial" panose="020B0604020202020204" pitchFamily="34" charset="0"/>
            </a:endParaRPr>
          </a:p>
          <a:p>
            <a:pPr marL="342900" indent="-342900">
              <a:buFont typeface="Arial" panose="020B0604020202020204" pitchFamily="34" charset="0"/>
              <a:buChar char="•"/>
            </a:pPr>
            <a:endParaRPr lang="en-GB" sz="2000" dirty="0">
              <a:latin typeface="Arial" panose="020B0604020202020204" pitchFamily="34" charset="0"/>
            </a:endParaRPr>
          </a:p>
          <a:p>
            <a:pPr marL="342900" indent="-342900">
              <a:buFont typeface="Arial" panose="020B0604020202020204" pitchFamily="34" charset="0"/>
              <a:buChar char="•"/>
            </a:pPr>
            <a:endParaRPr lang="en-GB" sz="2000" dirty="0">
              <a:latin typeface="Arial" panose="020B0604020202020204" pitchFamily="34" charset="0"/>
            </a:endParaRPr>
          </a:p>
          <a:p>
            <a:pPr marL="342900" indent="-342900">
              <a:buFont typeface="Arial" panose="020B0604020202020204" pitchFamily="34" charset="0"/>
              <a:buChar char="•"/>
            </a:pPr>
            <a:endParaRPr lang="en-GB" sz="2000" dirty="0">
              <a:latin typeface="Arial" panose="020B0604020202020204" pitchFamily="34" charset="0"/>
            </a:endParaRPr>
          </a:p>
          <a:p>
            <a:pPr marL="342900" indent="-342900">
              <a:buFont typeface="Arial" panose="020B0604020202020204" pitchFamily="34" charset="0"/>
              <a:buChar char="•"/>
            </a:pPr>
            <a:endParaRPr lang="en-GB" sz="2000" dirty="0">
              <a:latin typeface="Arial" panose="020B0604020202020204" pitchFamily="34" charset="0"/>
            </a:endParaRPr>
          </a:p>
          <a:p>
            <a:pPr marL="342900" indent="-342900">
              <a:buFont typeface="Arial" panose="020B0604020202020204" pitchFamily="34" charset="0"/>
              <a:buChar char="•"/>
            </a:pPr>
            <a:endParaRPr lang="en-GB" sz="2000" dirty="0">
              <a:latin typeface="Arial" panose="020B0604020202020204" pitchFamily="34" charset="0"/>
            </a:endParaRPr>
          </a:p>
          <a:p>
            <a:pPr marL="342900" indent="-342900">
              <a:buFont typeface="Arial" panose="020B0604020202020204" pitchFamily="34" charset="0"/>
              <a:buChar char="•"/>
            </a:pPr>
            <a:br>
              <a:rPr lang="en-CA" sz="2000" dirty="0">
                <a:latin typeface="Arial" panose="020B0604020202020204" pitchFamily="34" charset="0"/>
              </a:rPr>
            </a:br>
            <a:r>
              <a:rPr lang="en-GB" sz="2000" dirty="0">
                <a:latin typeface="Arial" panose="020B0604020202020204" pitchFamily="34" charset="0"/>
              </a:rPr>
              <a:t> </a:t>
            </a:r>
            <a:br>
              <a:rPr lang="en-CA" sz="2000" dirty="0">
                <a:latin typeface="Arial" panose="020B0604020202020204" pitchFamily="34" charset="0"/>
              </a:rPr>
            </a:br>
            <a:endParaRPr lang="en-CA" sz="2000" dirty="0">
              <a:latin typeface="Arial" panose="020B0604020202020204" pitchFamily="34" charset="0"/>
            </a:endParaRPr>
          </a:p>
        </p:txBody>
      </p:sp>
    </p:spTree>
    <p:extLst>
      <p:ext uri="{BB962C8B-B14F-4D97-AF65-F5344CB8AC3E}">
        <p14:creationId xmlns:p14="http://schemas.microsoft.com/office/powerpoint/2010/main" val="2333881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44B4-F2FB-5F3D-D5CD-F5CE8AAED996}"/>
              </a:ext>
            </a:extLst>
          </p:cNvPr>
          <p:cNvSpPr>
            <a:spLocks noGrp="1"/>
          </p:cNvSpPr>
          <p:nvPr>
            <p:ph type="title"/>
          </p:nvPr>
        </p:nvSpPr>
        <p:spPr>
          <a:xfrm>
            <a:off x="230737" y="256375"/>
            <a:ext cx="11647918" cy="811850"/>
          </a:xfrm>
        </p:spPr>
        <p:txBody>
          <a:bodyPr/>
          <a:lstStyle/>
          <a:p>
            <a:r>
              <a:rPr lang="en-CA" dirty="0"/>
              <a:t>Steps done for OLAP </a:t>
            </a:r>
          </a:p>
        </p:txBody>
      </p:sp>
      <p:sp>
        <p:nvSpPr>
          <p:cNvPr id="3" name="Content Placeholder 2">
            <a:extLst>
              <a:ext uri="{FF2B5EF4-FFF2-40B4-BE49-F238E27FC236}">
                <a16:creationId xmlns:a16="http://schemas.microsoft.com/office/drawing/2014/main" id="{F1C0BFAC-4A08-C157-A8BF-632DD0FE5651}"/>
              </a:ext>
            </a:extLst>
          </p:cNvPr>
          <p:cNvSpPr>
            <a:spLocks noGrp="1"/>
          </p:cNvSpPr>
          <p:nvPr>
            <p:ph idx="1"/>
          </p:nvPr>
        </p:nvSpPr>
        <p:spPr>
          <a:xfrm>
            <a:off x="230737" y="1375874"/>
            <a:ext cx="11647917" cy="5118930"/>
          </a:xfrm>
        </p:spPr>
        <p:txBody>
          <a:bodyPr/>
          <a:lstStyle/>
          <a:p>
            <a:r>
              <a:rPr lang="en-CA" dirty="0"/>
              <a:t>As mentioned in the document we have done steps </a:t>
            </a:r>
          </a:p>
          <a:p>
            <a:endParaRPr lang="en-CA" dirty="0"/>
          </a:p>
        </p:txBody>
      </p:sp>
      <p:pic>
        <p:nvPicPr>
          <p:cNvPr id="5" name="Picture 4" descr="Graphical user interface, text, application, email&#10;&#10;Description automatically generated">
            <a:extLst>
              <a:ext uri="{FF2B5EF4-FFF2-40B4-BE49-F238E27FC236}">
                <a16:creationId xmlns:a16="http://schemas.microsoft.com/office/drawing/2014/main" id="{44F24E6B-A1BE-1B23-B1DA-0A05CA91C9BA}"/>
              </a:ext>
            </a:extLst>
          </p:cNvPr>
          <p:cNvPicPr>
            <a:picLocks noChangeAspect="1"/>
          </p:cNvPicPr>
          <p:nvPr/>
        </p:nvPicPr>
        <p:blipFill>
          <a:blip r:embed="rId2"/>
          <a:stretch>
            <a:fillRect/>
          </a:stretch>
        </p:blipFill>
        <p:spPr>
          <a:xfrm>
            <a:off x="759676" y="1794566"/>
            <a:ext cx="9283733" cy="4700238"/>
          </a:xfrm>
          <a:prstGeom prst="rect">
            <a:avLst/>
          </a:prstGeom>
        </p:spPr>
      </p:pic>
    </p:spTree>
    <p:extLst>
      <p:ext uri="{BB962C8B-B14F-4D97-AF65-F5344CB8AC3E}">
        <p14:creationId xmlns:p14="http://schemas.microsoft.com/office/powerpoint/2010/main" val="561934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BF8DE-BBCE-6750-04F9-7E518CF5E831}"/>
              </a:ext>
            </a:extLst>
          </p:cNvPr>
          <p:cNvSpPr>
            <a:spLocks noGrp="1"/>
          </p:cNvSpPr>
          <p:nvPr>
            <p:ph type="title"/>
          </p:nvPr>
        </p:nvSpPr>
        <p:spPr>
          <a:xfrm>
            <a:off x="239843" y="452718"/>
            <a:ext cx="11227632" cy="866416"/>
          </a:xfrm>
        </p:spPr>
        <p:txBody>
          <a:bodyPr/>
          <a:lstStyle/>
          <a:p>
            <a:r>
              <a:rPr lang="en-CA" dirty="0"/>
              <a:t>Maintenance Log</a:t>
            </a:r>
          </a:p>
        </p:txBody>
      </p:sp>
      <p:pic>
        <p:nvPicPr>
          <p:cNvPr id="5" name="Content Placeholder 4" descr="Graphical user interface, table, Excel&#10;&#10;Description automatically generated">
            <a:extLst>
              <a:ext uri="{FF2B5EF4-FFF2-40B4-BE49-F238E27FC236}">
                <a16:creationId xmlns:a16="http://schemas.microsoft.com/office/drawing/2014/main" id="{7BCBBE35-4F3E-7549-FC51-83953EB424AD}"/>
              </a:ext>
            </a:extLst>
          </p:cNvPr>
          <p:cNvPicPr>
            <a:picLocks noGrp="1" noChangeAspect="1"/>
          </p:cNvPicPr>
          <p:nvPr>
            <p:ph idx="1"/>
          </p:nvPr>
        </p:nvPicPr>
        <p:blipFill>
          <a:blip r:embed="rId2"/>
          <a:stretch>
            <a:fillRect/>
          </a:stretch>
        </p:blipFill>
        <p:spPr>
          <a:xfrm>
            <a:off x="239844" y="1431562"/>
            <a:ext cx="11632366" cy="4654446"/>
          </a:xfrm>
        </p:spPr>
      </p:pic>
    </p:spTree>
    <p:extLst>
      <p:ext uri="{BB962C8B-B14F-4D97-AF65-F5344CB8AC3E}">
        <p14:creationId xmlns:p14="http://schemas.microsoft.com/office/powerpoint/2010/main" val="441931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654D-C8CC-075A-990D-B724C3E4ED2C}"/>
              </a:ext>
            </a:extLst>
          </p:cNvPr>
          <p:cNvSpPr>
            <a:spLocks noGrp="1"/>
          </p:cNvSpPr>
          <p:nvPr>
            <p:ph type="title"/>
          </p:nvPr>
        </p:nvSpPr>
        <p:spPr>
          <a:xfrm>
            <a:off x="232349" y="452719"/>
            <a:ext cx="11639862" cy="656554"/>
          </a:xfrm>
        </p:spPr>
        <p:txBody>
          <a:bodyPr/>
          <a:lstStyle/>
          <a:p>
            <a:r>
              <a:rPr lang="en-CA" dirty="0"/>
              <a:t>Data for all Years</a:t>
            </a:r>
          </a:p>
        </p:txBody>
      </p:sp>
      <p:pic>
        <p:nvPicPr>
          <p:cNvPr id="5" name="Content Placeholder 4" descr="Graphical user interface, text&#10;&#10;Description automatically generated">
            <a:extLst>
              <a:ext uri="{FF2B5EF4-FFF2-40B4-BE49-F238E27FC236}">
                <a16:creationId xmlns:a16="http://schemas.microsoft.com/office/drawing/2014/main" id="{049656AA-AF42-2997-EC2F-7DD1E4D31D9F}"/>
              </a:ext>
            </a:extLst>
          </p:cNvPr>
          <p:cNvPicPr>
            <a:picLocks noGrp="1" noChangeAspect="1"/>
          </p:cNvPicPr>
          <p:nvPr>
            <p:ph idx="1"/>
          </p:nvPr>
        </p:nvPicPr>
        <p:blipFill>
          <a:blip r:embed="rId2"/>
          <a:stretch>
            <a:fillRect/>
          </a:stretch>
        </p:blipFill>
        <p:spPr>
          <a:xfrm>
            <a:off x="412230" y="1418310"/>
            <a:ext cx="11145186" cy="5094916"/>
          </a:xfrm>
        </p:spPr>
      </p:pic>
    </p:spTree>
    <p:extLst>
      <p:ext uri="{BB962C8B-B14F-4D97-AF65-F5344CB8AC3E}">
        <p14:creationId xmlns:p14="http://schemas.microsoft.com/office/powerpoint/2010/main" val="90539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9259-B7F4-10BF-F6E0-8DAD7A6A8F6D}"/>
              </a:ext>
            </a:extLst>
          </p:cNvPr>
          <p:cNvSpPr>
            <a:spLocks noGrp="1"/>
          </p:cNvSpPr>
          <p:nvPr>
            <p:ph type="title"/>
          </p:nvPr>
        </p:nvSpPr>
        <p:spPr>
          <a:xfrm>
            <a:off x="307649" y="264920"/>
            <a:ext cx="11536822" cy="803304"/>
          </a:xfrm>
        </p:spPr>
        <p:txBody>
          <a:bodyPr/>
          <a:lstStyle/>
          <a:p>
            <a:r>
              <a:rPr lang="en-CA" dirty="0"/>
              <a:t>System Relational Model :</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7B150A5A-792A-FF3C-7071-186650AF5A8B}"/>
              </a:ext>
            </a:extLst>
          </p:cNvPr>
          <p:cNvPicPr>
            <a:picLocks noGrp="1" noChangeAspect="1"/>
          </p:cNvPicPr>
          <p:nvPr>
            <p:ph idx="1"/>
          </p:nvPr>
        </p:nvPicPr>
        <p:blipFill>
          <a:blip r:embed="rId2"/>
          <a:stretch>
            <a:fillRect/>
          </a:stretch>
        </p:blipFill>
        <p:spPr>
          <a:xfrm>
            <a:off x="397922" y="1222375"/>
            <a:ext cx="11356468" cy="5370705"/>
          </a:xfrm>
        </p:spPr>
      </p:pic>
    </p:spTree>
    <p:extLst>
      <p:ext uri="{BB962C8B-B14F-4D97-AF65-F5344CB8AC3E}">
        <p14:creationId xmlns:p14="http://schemas.microsoft.com/office/powerpoint/2010/main" val="978338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A5351-162E-314F-A1EA-BBE0141C714F}"/>
              </a:ext>
            </a:extLst>
          </p:cNvPr>
          <p:cNvSpPr>
            <a:spLocks noGrp="1"/>
          </p:cNvSpPr>
          <p:nvPr>
            <p:ph type="title"/>
          </p:nvPr>
        </p:nvSpPr>
        <p:spPr>
          <a:xfrm>
            <a:off x="299803" y="337279"/>
            <a:ext cx="11459981" cy="921895"/>
          </a:xfrm>
        </p:spPr>
        <p:txBody>
          <a:bodyPr/>
          <a:lstStyle/>
          <a:p>
            <a:r>
              <a:rPr lang="en-CA" dirty="0"/>
              <a:t>Data with </a:t>
            </a:r>
            <a:r>
              <a:rPr lang="en-CA" dirty="0" err="1"/>
              <a:t>Quatarly</a:t>
            </a:r>
            <a:r>
              <a:rPr lang="en-CA" dirty="0"/>
              <a:t> sales :</a:t>
            </a:r>
            <a:br>
              <a:rPr lang="en-CA" dirty="0"/>
            </a:br>
            <a:endParaRPr lang="en-CA" dirty="0"/>
          </a:p>
        </p:txBody>
      </p:sp>
      <p:pic>
        <p:nvPicPr>
          <p:cNvPr id="5" name="Content Placeholder 4" descr="Graphical user interface&#10;&#10;Description automatically generated with medium confidence">
            <a:extLst>
              <a:ext uri="{FF2B5EF4-FFF2-40B4-BE49-F238E27FC236}">
                <a16:creationId xmlns:a16="http://schemas.microsoft.com/office/drawing/2014/main" id="{94917981-6004-63B5-AE4E-738427938645}"/>
              </a:ext>
            </a:extLst>
          </p:cNvPr>
          <p:cNvPicPr>
            <a:picLocks noGrp="1" noChangeAspect="1"/>
          </p:cNvPicPr>
          <p:nvPr>
            <p:ph idx="1"/>
          </p:nvPr>
        </p:nvPicPr>
        <p:blipFill>
          <a:blip r:embed="rId2"/>
          <a:stretch>
            <a:fillRect/>
          </a:stretch>
        </p:blipFill>
        <p:spPr>
          <a:xfrm>
            <a:off x="299804" y="1386591"/>
            <a:ext cx="11459980" cy="4861810"/>
          </a:xfrm>
        </p:spPr>
      </p:pic>
    </p:spTree>
    <p:extLst>
      <p:ext uri="{BB962C8B-B14F-4D97-AF65-F5344CB8AC3E}">
        <p14:creationId xmlns:p14="http://schemas.microsoft.com/office/powerpoint/2010/main" val="1364722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 table&#10;&#10;Description automatically generated">
            <a:extLst>
              <a:ext uri="{FF2B5EF4-FFF2-40B4-BE49-F238E27FC236}">
                <a16:creationId xmlns:a16="http://schemas.microsoft.com/office/drawing/2014/main" id="{11B3C7CF-F62F-7086-B770-B3D8DBDCA375}"/>
              </a:ext>
            </a:extLst>
          </p:cNvPr>
          <p:cNvPicPr>
            <a:picLocks noGrp="1" noChangeAspect="1"/>
          </p:cNvPicPr>
          <p:nvPr>
            <p:ph idx="1"/>
          </p:nvPr>
        </p:nvPicPr>
        <p:blipFill>
          <a:blip r:embed="rId2"/>
          <a:stretch>
            <a:fillRect/>
          </a:stretch>
        </p:blipFill>
        <p:spPr>
          <a:xfrm>
            <a:off x="209863" y="134911"/>
            <a:ext cx="11662348" cy="6355830"/>
          </a:xfrm>
        </p:spPr>
      </p:pic>
    </p:spTree>
    <p:extLst>
      <p:ext uri="{BB962C8B-B14F-4D97-AF65-F5344CB8AC3E}">
        <p14:creationId xmlns:p14="http://schemas.microsoft.com/office/powerpoint/2010/main" val="3903841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1305-7557-EB7D-B3BA-52053FC03D29}"/>
              </a:ext>
            </a:extLst>
          </p:cNvPr>
          <p:cNvSpPr>
            <a:spLocks noGrp="1"/>
          </p:cNvSpPr>
          <p:nvPr>
            <p:ph type="title"/>
          </p:nvPr>
        </p:nvSpPr>
        <p:spPr>
          <a:xfrm>
            <a:off x="284813" y="172388"/>
            <a:ext cx="11557417" cy="704537"/>
          </a:xfrm>
        </p:spPr>
        <p:txBody>
          <a:bodyPr/>
          <a:lstStyle/>
          <a:p>
            <a:r>
              <a:rPr lang="en-CA" dirty="0"/>
              <a:t>Sales data View :</a:t>
            </a:r>
          </a:p>
        </p:txBody>
      </p:sp>
      <p:pic>
        <p:nvPicPr>
          <p:cNvPr id="11" name="Content Placeholder 10" descr="Chart, bar chart&#10;&#10;Description automatically generated">
            <a:extLst>
              <a:ext uri="{FF2B5EF4-FFF2-40B4-BE49-F238E27FC236}">
                <a16:creationId xmlns:a16="http://schemas.microsoft.com/office/drawing/2014/main" id="{3DD26425-40ED-C21F-5C5D-8592698768FE}"/>
              </a:ext>
            </a:extLst>
          </p:cNvPr>
          <p:cNvPicPr>
            <a:picLocks noGrp="1" noChangeAspect="1"/>
          </p:cNvPicPr>
          <p:nvPr>
            <p:ph idx="1"/>
          </p:nvPr>
        </p:nvPicPr>
        <p:blipFill>
          <a:blip r:embed="rId2"/>
          <a:stretch>
            <a:fillRect/>
          </a:stretch>
        </p:blipFill>
        <p:spPr>
          <a:xfrm>
            <a:off x="397240" y="1199214"/>
            <a:ext cx="5006714" cy="5231566"/>
          </a:xfrm>
        </p:spPr>
      </p:pic>
      <p:pic>
        <p:nvPicPr>
          <p:cNvPr id="13" name="Picture 12" descr="Chart, histogram&#10;&#10;Description automatically generated">
            <a:extLst>
              <a:ext uri="{FF2B5EF4-FFF2-40B4-BE49-F238E27FC236}">
                <a16:creationId xmlns:a16="http://schemas.microsoft.com/office/drawing/2014/main" id="{1B3F03F8-6A01-A8F6-ADBB-14BB535C201E}"/>
              </a:ext>
            </a:extLst>
          </p:cNvPr>
          <p:cNvPicPr>
            <a:picLocks noChangeAspect="1"/>
          </p:cNvPicPr>
          <p:nvPr/>
        </p:nvPicPr>
        <p:blipFill>
          <a:blip r:embed="rId3"/>
          <a:stretch>
            <a:fillRect/>
          </a:stretch>
        </p:blipFill>
        <p:spPr>
          <a:xfrm>
            <a:off x="5435566" y="1199214"/>
            <a:ext cx="6121850" cy="5231566"/>
          </a:xfrm>
          <a:prstGeom prst="rect">
            <a:avLst/>
          </a:prstGeom>
        </p:spPr>
      </p:pic>
    </p:spTree>
    <p:extLst>
      <p:ext uri="{BB962C8B-B14F-4D97-AF65-F5344CB8AC3E}">
        <p14:creationId xmlns:p14="http://schemas.microsoft.com/office/powerpoint/2010/main" val="2188991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01F92-F330-314E-ACC9-71F1C365546B}"/>
              </a:ext>
            </a:extLst>
          </p:cNvPr>
          <p:cNvSpPr>
            <a:spLocks noGrp="1"/>
          </p:cNvSpPr>
          <p:nvPr>
            <p:ph type="title"/>
          </p:nvPr>
        </p:nvSpPr>
        <p:spPr>
          <a:xfrm>
            <a:off x="646111" y="452718"/>
            <a:ext cx="11083692" cy="783971"/>
          </a:xfrm>
        </p:spPr>
        <p:txBody>
          <a:bodyPr/>
          <a:lstStyle/>
          <a:p>
            <a:r>
              <a:rPr lang="en-CA" dirty="0"/>
              <a:t>Internet Sales Datamart</a:t>
            </a:r>
          </a:p>
        </p:txBody>
      </p:sp>
      <p:sp>
        <p:nvSpPr>
          <p:cNvPr id="3" name="Content Placeholder 2">
            <a:extLst>
              <a:ext uri="{FF2B5EF4-FFF2-40B4-BE49-F238E27FC236}">
                <a16:creationId xmlns:a16="http://schemas.microsoft.com/office/drawing/2014/main" id="{9F347E76-3666-AB0C-ACE4-17C8E914E408}"/>
              </a:ext>
            </a:extLst>
          </p:cNvPr>
          <p:cNvSpPr>
            <a:spLocks noGrp="1"/>
          </p:cNvSpPr>
          <p:nvPr>
            <p:ph idx="1"/>
          </p:nvPr>
        </p:nvSpPr>
        <p:spPr>
          <a:xfrm>
            <a:off x="436249" y="1476532"/>
            <a:ext cx="11083691" cy="4771868"/>
          </a:xfrm>
        </p:spPr>
        <p:txBody>
          <a:bodyPr/>
          <a:lstStyle/>
          <a:p>
            <a:r>
              <a:rPr lang="en-CA" dirty="0"/>
              <a:t>Designing the STAR schema :</a:t>
            </a:r>
          </a:p>
          <a:p>
            <a:r>
              <a:rPr lang="en-GB" sz="2400" b="1" i="0" dirty="0">
                <a:effectLst/>
                <a:latin typeface="urw-din"/>
              </a:rPr>
              <a:t>Star schema</a:t>
            </a:r>
            <a:r>
              <a:rPr lang="en-GB" sz="2400" b="0" i="0" dirty="0">
                <a:effectLst/>
                <a:latin typeface="urw-din"/>
              </a:rPr>
              <a:t> is the fundamental schema among the data mart schema and it is simplest. This schema is widely used to develop or build a data warehouse and dimensional data marts. It includes one or more fact tables indexing any number of dimensional tables. The star schema is a necessary cause of the snowflake schema. It is also efficient for handling basic queries. </a:t>
            </a:r>
          </a:p>
          <a:p>
            <a:pPr algn="l" fontAlgn="base"/>
            <a:r>
              <a:rPr lang="en-GB" sz="2400" b="1" i="0" dirty="0">
                <a:effectLst/>
                <a:latin typeface="urw-din"/>
              </a:rPr>
              <a:t>Advantages of Star Schema :</a:t>
            </a:r>
            <a:r>
              <a:rPr lang="en-GB" sz="2400" b="0" i="0" dirty="0">
                <a:effectLst/>
                <a:latin typeface="urw-din"/>
              </a:rPr>
              <a:t> </a:t>
            </a:r>
          </a:p>
          <a:p>
            <a:pPr algn="l" fontAlgn="base">
              <a:buFont typeface="+mj-lt"/>
              <a:buAutoNum type="arabicPeriod"/>
            </a:pPr>
            <a:r>
              <a:rPr lang="en-GB" sz="2400" b="1" i="0" dirty="0">
                <a:effectLst/>
                <a:latin typeface="urw-din"/>
              </a:rPr>
              <a:t>Simpler Queries </a:t>
            </a:r>
          </a:p>
          <a:p>
            <a:pPr algn="l" fontAlgn="base">
              <a:buFont typeface="+mj-lt"/>
              <a:buAutoNum type="arabicPeriod"/>
            </a:pPr>
            <a:r>
              <a:rPr lang="en-CA" sz="2400" b="1" i="0" dirty="0">
                <a:effectLst/>
                <a:latin typeface="urw-din"/>
              </a:rPr>
              <a:t>Simplified Business Reporting Logic </a:t>
            </a:r>
            <a:endParaRPr lang="en-GB" sz="2400" b="1" dirty="0">
              <a:latin typeface="urw-din"/>
            </a:endParaRPr>
          </a:p>
          <a:p>
            <a:pPr algn="l" fontAlgn="base">
              <a:buFont typeface="+mj-lt"/>
              <a:buAutoNum type="arabicPeriod"/>
            </a:pPr>
            <a:r>
              <a:rPr lang="en-CA" sz="2400" b="1" i="0" dirty="0">
                <a:effectLst/>
                <a:latin typeface="urw-din"/>
              </a:rPr>
              <a:t>Feeding Cubes </a:t>
            </a:r>
          </a:p>
          <a:p>
            <a:pPr marL="0" indent="0" algn="l" fontAlgn="base">
              <a:buNone/>
            </a:pPr>
            <a:endParaRPr lang="en-GB" sz="2400" b="0" i="0" dirty="0">
              <a:effectLst/>
              <a:latin typeface="urw-din"/>
            </a:endParaRPr>
          </a:p>
          <a:p>
            <a:endParaRPr lang="en-CA" sz="2400" dirty="0"/>
          </a:p>
          <a:p>
            <a:endParaRPr lang="en-CA" dirty="0"/>
          </a:p>
        </p:txBody>
      </p:sp>
    </p:spTree>
    <p:extLst>
      <p:ext uri="{BB962C8B-B14F-4D97-AF65-F5344CB8AC3E}">
        <p14:creationId xmlns:p14="http://schemas.microsoft.com/office/powerpoint/2010/main" val="3600891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26A7-2D2A-07FB-9DE6-EC9C6C6C98AB}"/>
              </a:ext>
            </a:extLst>
          </p:cNvPr>
          <p:cNvSpPr>
            <a:spLocks noGrp="1"/>
          </p:cNvSpPr>
          <p:nvPr>
            <p:ph type="title"/>
          </p:nvPr>
        </p:nvSpPr>
        <p:spPr>
          <a:xfrm>
            <a:off x="293427" y="452718"/>
            <a:ext cx="9757407" cy="693694"/>
          </a:xfrm>
        </p:spPr>
        <p:txBody>
          <a:bodyPr/>
          <a:lstStyle/>
          <a:p>
            <a:r>
              <a:rPr lang="en-CA" dirty="0"/>
              <a:t>Slowly Changing Dimension:</a:t>
            </a:r>
          </a:p>
        </p:txBody>
      </p:sp>
      <p:sp>
        <p:nvSpPr>
          <p:cNvPr id="3" name="Content Placeholder 2">
            <a:extLst>
              <a:ext uri="{FF2B5EF4-FFF2-40B4-BE49-F238E27FC236}">
                <a16:creationId xmlns:a16="http://schemas.microsoft.com/office/drawing/2014/main" id="{67F035B3-B2E1-CA59-59EB-25623EABDF29}"/>
              </a:ext>
            </a:extLst>
          </p:cNvPr>
          <p:cNvSpPr>
            <a:spLocks noGrp="1"/>
          </p:cNvSpPr>
          <p:nvPr>
            <p:ph idx="1"/>
          </p:nvPr>
        </p:nvSpPr>
        <p:spPr>
          <a:xfrm>
            <a:off x="348018" y="1453488"/>
            <a:ext cx="11320818" cy="4794912"/>
          </a:xfrm>
        </p:spPr>
        <p:txBody>
          <a:bodyPr/>
          <a:lstStyle/>
          <a:p>
            <a:r>
              <a:rPr lang="en-GB" dirty="0"/>
              <a:t>A slowly changing dimension (SCD) is a dimension where non-key attributes may change over time.</a:t>
            </a:r>
          </a:p>
          <a:p>
            <a:r>
              <a:rPr lang="en-GB" dirty="0"/>
              <a:t>Three most common types of SCD:</a:t>
            </a:r>
          </a:p>
          <a:p>
            <a:r>
              <a:rPr lang="en-GB" dirty="0"/>
              <a:t>In a Type 0 SCD, records may never change. We may only add new records. Any attempt to change an existing record in our ETL should result in an error</a:t>
            </a:r>
          </a:p>
          <a:p>
            <a:r>
              <a:rPr lang="en-GB" dirty="0"/>
              <a:t>In a Type 1 SCD, non-key attributes are changed by overwriting the original value. This means that all associated fact records will be associated with the new value, regardless of what the value was at the time the fact record was created.</a:t>
            </a:r>
          </a:p>
          <a:p>
            <a:r>
              <a:rPr lang="en-GB" dirty="0"/>
              <a:t>In a Type 2 SCD, non-key attributes are changed by creating a new record. This allows us to preserve a history of the changes. It also allows us to preserve the relationship between facts and the dimension values they were associated with when the fact records were created.</a:t>
            </a:r>
          </a:p>
          <a:p>
            <a:endParaRPr lang="en-CA" dirty="0"/>
          </a:p>
        </p:txBody>
      </p:sp>
    </p:spTree>
    <p:extLst>
      <p:ext uri="{BB962C8B-B14F-4D97-AF65-F5344CB8AC3E}">
        <p14:creationId xmlns:p14="http://schemas.microsoft.com/office/powerpoint/2010/main" val="212870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3E27-1852-211F-9B67-8B4E51158885}"/>
              </a:ext>
            </a:extLst>
          </p:cNvPr>
          <p:cNvSpPr>
            <a:spLocks noGrp="1"/>
          </p:cNvSpPr>
          <p:nvPr>
            <p:ph type="title"/>
          </p:nvPr>
        </p:nvSpPr>
        <p:spPr>
          <a:xfrm>
            <a:off x="646111" y="452718"/>
            <a:ext cx="9404723" cy="1400530"/>
          </a:xfrm>
        </p:spPr>
        <p:txBody>
          <a:bodyPr anchor="t">
            <a:normAutofit/>
          </a:bodyPr>
          <a:lstStyle/>
          <a:p>
            <a:r>
              <a:rPr lang="en-CA" dirty="0"/>
              <a:t>Geography Dimension:</a:t>
            </a:r>
            <a:br>
              <a:rPr lang="en-CA" dirty="0"/>
            </a:br>
            <a:endParaRPr lang="en-CA" dirty="0"/>
          </a:p>
        </p:txBody>
      </p:sp>
      <p:pic>
        <p:nvPicPr>
          <p:cNvPr id="5" name="Content Placeholder 4" descr="Text&#10;&#10;Description automatically generated">
            <a:extLst>
              <a:ext uri="{FF2B5EF4-FFF2-40B4-BE49-F238E27FC236}">
                <a16:creationId xmlns:a16="http://schemas.microsoft.com/office/drawing/2014/main" id="{E7C84B38-CB40-F955-50AF-026643EADE82}"/>
              </a:ext>
            </a:extLst>
          </p:cNvPr>
          <p:cNvPicPr>
            <a:picLocks noGrp="1" noChangeAspect="1"/>
          </p:cNvPicPr>
          <p:nvPr>
            <p:ph sz="half" idx="1"/>
          </p:nvPr>
        </p:nvPicPr>
        <p:blipFill>
          <a:blip r:embed="rId2"/>
          <a:stretch>
            <a:fillRect/>
          </a:stretch>
        </p:blipFill>
        <p:spPr>
          <a:xfrm>
            <a:off x="302401" y="1576800"/>
            <a:ext cx="4396342" cy="4996800"/>
          </a:xfrm>
          <a:noFill/>
        </p:spPr>
      </p:pic>
      <p:sp>
        <p:nvSpPr>
          <p:cNvPr id="10" name="Content Placeholder 3">
            <a:extLst>
              <a:ext uri="{FF2B5EF4-FFF2-40B4-BE49-F238E27FC236}">
                <a16:creationId xmlns:a16="http://schemas.microsoft.com/office/drawing/2014/main" id="{50F088E5-1C8C-0B11-B3B6-76BC4B9134B0}"/>
              </a:ext>
            </a:extLst>
          </p:cNvPr>
          <p:cNvSpPr>
            <a:spLocks noGrp="1"/>
          </p:cNvSpPr>
          <p:nvPr>
            <p:ph sz="half" idx="2"/>
          </p:nvPr>
        </p:nvSpPr>
        <p:spPr>
          <a:xfrm>
            <a:off x="5654493" y="1706401"/>
            <a:ext cx="5891396" cy="2230978"/>
          </a:xfrm>
        </p:spPr>
        <p:txBody>
          <a:bodyPr>
            <a:normAutofit lnSpcReduction="10000"/>
          </a:bodyPr>
          <a:lstStyle/>
          <a:p>
            <a:r>
              <a:rPr lang="en-US" dirty="0"/>
              <a:t>CREATE TABLE </a:t>
            </a:r>
            <a:r>
              <a:rPr lang="en-US" dirty="0" err="1"/>
              <a:t>DimGeography</a:t>
            </a:r>
            <a:r>
              <a:rPr lang="en-US" dirty="0"/>
              <a:t>(	</a:t>
            </a:r>
            <a:r>
              <a:rPr lang="en-US" dirty="0" err="1"/>
              <a:t>GeographyKey</a:t>
            </a:r>
            <a:r>
              <a:rPr lang="en-US" dirty="0"/>
              <a:t> int PRIMARY KEY NOT NULL,	City varchar2(30) NULL,	</a:t>
            </a:r>
            <a:r>
              <a:rPr lang="en-US" dirty="0" err="1"/>
              <a:t>StateProvinceCode</a:t>
            </a:r>
            <a:r>
              <a:rPr lang="en-US" dirty="0"/>
              <a:t> varchar2(3) NULL,	</a:t>
            </a:r>
            <a:r>
              <a:rPr lang="en-US" dirty="0" err="1"/>
              <a:t>StateProvinceName</a:t>
            </a:r>
            <a:r>
              <a:rPr lang="en-US" dirty="0"/>
              <a:t> varchar2(50) NULL,	</a:t>
            </a:r>
            <a:r>
              <a:rPr lang="en-US" dirty="0" err="1"/>
              <a:t>CountryRegionCode</a:t>
            </a:r>
            <a:r>
              <a:rPr lang="en-US" dirty="0"/>
              <a:t> varchar2(3) NULL,	</a:t>
            </a:r>
            <a:r>
              <a:rPr lang="en-US" dirty="0" err="1"/>
              <a:t>EnglishCountryRegionName</a:t>
            </a:r>
            <a:r>
              <a:rPr lang="en-US" dirty="0"/>
              <a:t> varchar2(50) NULL);</a:t>
            </a:r>
          </a:p>
        </p:txBody>
      </p:sp>
      <p:sp>
        <p:nvSpPr>
          <p:cNvPr id="11" name="TextBox 10">
            <a:extLst>
              <a:ext uri="{FF2B5EF4-FFF2-40B4-BE49-F238E27FC236}">
                <a16:creationId xmlns:a16="http://schemas.microsoft.com/office/drawing/2014/main" id="{89F51EDF-172F-33FE-E968-D8B589D9ED96}"/>
              </a:ext>
            </a:extLst>
          </p:cNvPr>
          <p:cNvSpPr txBox="1"/>
          <p:nvPr/>
        </p:nvSpPr>
        <p:spPr>
          <a:xfrm>
            <a:off x="5284979" y="4274436"/>
            <a:ext cx="6097136" cy="923330"/>
          </a:xfrm>
          <a:prstGeom prst="rect">
            <a:avLst/>
          </a:prstGeom>
          <a:noFill/>
        </p:spPr>
        <p:txBody>
          <a:bodyPr wrap="square">
            <a:spAutoFit/>
          </a:bodyPr>
          <a:lstStyle/>
          <a:p>
            <a:r>
              <a:rPr lang="en-CA" dirty="0"/>
              <a:t>By carefully examining above table, we came to conclusion that its a type 1 SCD</a:t>
            </a:r>
          </a:p>
          <a:p>
            <a:endParaRPr lang="en-CA" dirty="0"/>
          </a:p>
        </p:txBody>
      </p:sp>
    </p:spTree>
    <p:extLst>
      <p:ext uri="{BB962C8B-B14F-4D97-AF65-F5344CB8AC3E}">
        <p14:creationId xmlns:p14="http://schemas.microsoft.com/office/powerpoint/2010/main" val="19846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AD45-F8FA-6F9B-BF4E-BADE5F5413CD}"/>
              </a:ext>
            </a:extLst>
          </p:cNvPr>
          <p:cNvSpPr>
            <a:spLocks noGrp="1"/>
          </p:cNvSpPr>
          <p:nvPr>
            <p:ph type="title"/>
          </p:nvPr>
        </p:nvSpPr>
        <p:spPr>
          <a:xfrm>
            <a:off x="334371" y="452718"/>
            <a:ext cx="9716464" cy="761933"/>
          </a:xfrm>
        </p:spPr>
        <p:txBody>
          <a:bodyPr/>
          <a:lstStyle/>
          <a:p>
            <a:r>
              <a:rPr lang="en-CA" dirty="0"/>
              <a:t>Currency Dimension:</a:t>
            </a:r>
          </a:p>
        </p:txBody>
      </p:sp>
      <p:pic>
        <p:nvPicPr>
          <p:cNvPr id="6" name="Content Placeholder 5" descr="Graphical user interface, text, application&#10;&#10;Description automatically generated">
            <a:extLst>
              <a:ext uri="{FF2B5EF4-FFF2-40B4-BE49-F238E27FC236}">
                <a16:creationId xmlns:a16="http://schemas.microsoft.com/office/drawing/2014/main" id="{EB51BC45-7DC3-EBFC-762F-6D361EB0DF88}"/>
              </a:ext>
            </a:extLst>
          </p:cNvPr>
          <p:cNvPicPr>
            <a:picLocks noGrp="1" noChangeAspect="1"/>
          </p:cNvPicPr>
          <p:nvPr>
            <p:ph sz="half" idx="1"/>
          </p:nvPr>
        </p:nvPicPr>
        <p:blipFill>
          <a:blip r:embed="rId2"/>
          <a:stretch>
            <a:fillRect/>
          </a:stretch>
        </p:blipFill>
        <p:spPr>
          <a:xfrm>
            <a:off x="334372" y="1512000"/>
            <a:ext cx="4414710" cy="5148000"/>
          </a:xfrm>
        </p:spPr>
      </p:pic>
      <p:sp>
        <p:nvSpPr>
          <p:cNvPr id="4" name="Content Placeholder 3">
            <a:extLst>
              <a:ext uri="{FF2B5EF4-FFF2-40B4-BE49-F238E27FC236}">
                <a16:creationId xmlns:a16="http://schemas.microsoft.com/office/drawing/2014/main" id="{B785E8D4-4742-536B-50AA-55E3E648A4AC}"/>
              </a:ext>
            </a:extLst>
          </p:cNvPr>
          <p:cNvSpPr>
            <a:spLocks noGrp="1"/>
          </p:cNvSpPr>
          <p:nvPr>
            <p:ph sz="half" idx="2"/>
          </p:nvPr>
        </p:nvSpPr>
        <p:spPr>
          <a:xfrm>
            <a:off x="5083200" y="1512000"/>
            <a:ext cx="6616799" cy="5148000"/>
          </a:xfrm>
        </p:spPr>
        <p:txBody>
          <a:bodyPr/>
          <a:lstStyle/>
          <a:p>
            <a:r>
              <a:rPr lang="en-GB" dirty="0"/>
              <a:t>CREATE TABLE </a:t>
            </a:r>
            <a:r>
              <a:rPr lang="en-GB" dirty="0" err="1"/>
              <a:t>DimCurrency</a:t>
            </a:r>
            <a:r>
              <a:rPr lang="en-GB" dirty="0"/>
              <a:t>(	</a:t>
            </a:r>
            <a:r>
              <a:rPr lang="en-GB" dirty="0" err="1"/>
              <a:t>CurrencyKey</a:t>
            </a:r>
            <a:r>
              <a:rPr lang="en-GB" dirty="0"/>
              <a:t> int PRIMARY KEY NOT NULL,	</a:t>
            </a:r>
            <a:r>
              <a:rPr lang="en-GB" dirty="0" err="1"/>
              <a:t>CurrencyAlternateKey</a:t>
            </a:r>
            <a:r>
              <a:rPr lang="en-GB" dirty="0"/>
              <a:t> </a:t>
            </a:r>
            <a:r>
              <a:rPr lang="en-GB" dirty="0" err="1"/>
              <a:t>nchar</a:t>
            </a:r>
            <a:r>
              <a:rPr lang="en-GB" dirty="0"/>
              <a:t>(3) NOT NULL,	</a:t>
            </a:r>
            <a:r>
              <a:rPr lang="en-GB" dirty="0" err="1"/>
              <a:t>CurrencyName</a:t>
            </a:r>
            <a:r>
              <a:rPr lang="en-GB" dirty="0"/>
              <a:t> varchar2(50) NOT NULL	);</a:t>
            </a:r>
          </a:p>
          <a:p>
            <a:r>
              <a:rPr lang="en-CA" dirty="0"/>
              <a:t>By carefully examining above table, we came to conclusion that its a type 0 SCD.</a:t>
            </a:r>
          </a:p>
          <a:p>
            <a:r>
              <a:rPr lang="en-CA" dirty="0"/>
              <a:t>As currencies of the countries may not change it’s a type 0 SCD</a:t>
            </a:r>
          </a:p>
          <a:p>
            <a:endParaRPr lang="en-CA" dirty="0"/>
          </a:p>
          <a:p>
            <a:endParaRPr lang="en-CA" dirty="0"/>
          </a:p>
        </p:txBody>
      </p:sp>
    </p:spTree>
    <p:extLst>
      <p:ext uri="{BB962C8B-B14F-4D97-AF65-F5344CB8AC3E}">
        <p14:creationId xmlns:p14="http://schemas.microsoft.com/office/powerpoint/2010/main" val="901092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6F7D-233C-5570-BB36-1175B333FC87}"/>
              </a:ext>
            </a:extLst>
          </p:cNvPr>
          <p:cNvSpPr>
            <a:spLocks noGrp="1"/>
          </p:cNvSpPr>
          <p:nvPr>
            <p:ph type="title"/>
          </p:nvPr>
        </p:nvSpPr>
        <p:spPr>
          <a:xfrm>
            <a:off x="646111" y="452718"/>
            <a:ext cx="9404723" cy="1400530"/>
          </a:xfrm>
        </p:spPr>
        <p:txBody>
          <a:bodyPr anchor="t">
            <a:normAutofit/>
          </a:bodyPr>
          <a:lstStyle/>
          <a:p>
            <a:r>
              <a:rPr lang="en-CA" dirty="0"/>
              <a:t>Item Dimension</a:t>
            </a:r>
          </a:p>
        </p:txBody>
      </p:sp>
      <p:pic>
        <p:nvPicPr>
          <p:cNvPr id="8" name="Content Placeholder 7" descr="Table&#10;&#10;Description automatically generated">
            <a:extLst>
              <a:ext uri="{FF2B5EF4-FFF2-40B4-BE49-F238E27FC236}">
                <a16:creationId xmlns:a16="http://schemas.microsoft.com/office/drawing/2014/main" id="{763967B9-59E7-35B6-C1D0-2BB092FE2A13}"/>
              </a:ext>
            </a:extLst>
          </p:cNvPr>
          <p:cNvPicPr>
            <a:picLocks noGrp="1" noChangeAspect="1"/>
          </p:cNvPicPr>
          <p:nvPr>
            <p:ph sz="half" idx="1"/>
          </p:nvPr>
        </p:nvPicPr>
        <p:blipFill>
          <a:blip r:embed="rId2"/>
          <a:stretch>
            <a:fillRect/>
          </a:stretch>
        </p:blipFill>
        <p:spPr>
          <a:xfrm>
            <a:off x="237601" y="1461600"/>
            <a:ext cx="4104000" cy="5119200"/>
          </a:xfrm>
          <a:noFill/>
        </p:spPr>
      </p:pic>
      <p:sp>
        <p:nvSpPr>
          <p:cNvPr id="13" name="Content Placeholder 3">
            <a:extLst>
              <a:ext uri="{FF2B5EF4-FFF2-40B4-BE49-F238E27FC236}">
                <a16:creationId xmlns:a16="http://schemas.microsoft.com/office/drawing/2014/main" id="{6B3714EF-CDAE-6525-B9CD-961517FB8467}"/>
              </a:ext>
            </a:extLst>
          </p:cNvPr>
          <p:cNvSpPr>
            <a:spLocks noGrp="1"/>
          </p:cNvSpPr>
          <p:nvPr>
            <p:ph sz="half" idx="2"/>
          </p:nvPr>
        </p:nvSpPr>
        <p:spPr>
          <a:xfrm>
            <a:off x="4507200" y="1461600"/>
            <a:ext cx="7250399" cy="5119200"/>
          </a:xfrm>
        </p:spPr>
        <p:txBody>
          <a:bodyPr/>
          <a:lstStyle/>
          <a:p>
            <a:r>
              <a:rPr lang="en-US" dirty="0"/>
              <a:t>CREATE TABLE </a:t>
            </a:r>
            <a:r>
              <a:rPr lang="en-US" dirty="0" err="1"/>
              <a:t>DimItem</a:t>
            </a:r>
            <a:r>
              <a:rPr lang="en-US" dirty="0"/>
              <a:t>(	</a:t>
            </a:r>
            <a:r>
              <a:rPr lang="en-US" dirty="0" err="1"/>
              <a:t>ItemKey</a:t>
            </a:r>
            <a:r>
              <a:rPr lang="en-US" dirty="0"/>
              <a:t> int PRIMARY KEY NOT NULL,	</a:t>
            </a:r>
            <a:r>
              <a:rPr lang="en-US" dirty="0" err="1"/>
              <a:t>ProductAlternateKey</a:t>
            </a:r>
            <a:r>
              <a:rPr lang="en-US" dirty="0"/>
              <a:t> varchar2(25) NULL,		</a:t>
            </a:r>
            <a:r>
              <a:rPr lang="en-US" dirty="0" err="1"/>
              <a:t>EnglishProductName</a:t>
            </a:r>
            <a:r>
              <a:rPr lang="en-US" dirty="0"/>
              <a:t> varchar2(50) NOT NULL,		Color varchar2(15) NOT NULL,		</a:t>
            </a:r>
            <a:r>
              <a:rPr lang="en-US" dirty="0" err="1"/>
              <a:t>ListPrice</a:t>
            </a:r>
            <a:r>
              <a:rPr lang="en-US" dirty="0"/>
              <a:t> decimal(13,2) NULL,	</a:t>
            </a:r>
            <a:r>
              <a:rPr lang="en-US" dirty="0" err="1"/>
              <a:t>SizeActual</a:t>
            </a:r>
            <a:r>
              <a:rPr lang="en-US" dirty="0"/>
              <a:t> varchar2(50) NULL,		Weight float NULL,	</a:t>
            </a:r>
            <a:r>
              <a:rPr lang="en-US" dirty="0" err="1"/>
              <a:t>DaysToManufacture</a:t>
            </a:r>
            <a:r>
              <a:rPr lang="en-US" dirty="0"/>
              <a:t> int NULL,		StartDate TIMESTAMP NULL,	</a:t>
            </a:r>
            <a:r>
              <a:rPr lang="en-US" dirty="0" err="1"/>
              <a:t>EndDate</a:t>
            </a:r>
            <a:r>
              <a:rPr lang="en-US" dirty="0"/>
              <a:t> TIMESTAMP NULL	);</a:t>
            </a:r>
          </a:p>
          <a:p>
            <a:r>
              <a:rPr lang="en-CA" dirty="0"/>
              <a:t>By carefully examining above table, we came to conclusion that its a type 2 SCD.</a:t>
            </a:r>
          </a:p>
          <a:p>
            <a:r>
              <a:rPr lang="en-CA" dirty="0"/>
              <a:t>As new products may be launched and same products may have different types ,it’s a type 2 SCD</a:t>
            </a:r>
          </a:p>
          <a:p>
            <a:endParaRPr lang="en-US" dirty="0"/>
          </a:p>
          <a:p>
            <a:endParaRPr lang="en-US" dirty="0"/>
          </a:p>
        </p:txBody>
      </p:sp>
    </p:spTree>
    <p:extLst>
      <p:ext uri="{BB962C8B-B14F-4D97-AF65-F5344CB8AC3E}">
        <p14:creationId xmlns:p14="http://schemas.microsoft.com/office/powerpoint/2010/main" val="12600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80E3-05C7-2ED0-0C07-CC695491E01B}"/>
              </a:ext>
            </a:extLst>
          </p:cNvPr>
          <p:cNvSpPr>
            <a:spLocks noGrp="1"/>
          </p:cNvSpPr>
          <p:nvPr>
            <p:ph type="title"/>
          </p:nvPr>
        </p:nvSpPr>
        <p:spPr>
          <a:xfrm>
            <a:off x="646111" y="452718"/>
            <a:ext cx="9404723" cy="1400530"/>
          </a:xfrm>
        </p:spPr>
        <p:txBody>
          <a:bodyPr anchor="t">
            <a:normAutofit/>
          </a:bodyPr>
          <a:lstStyle/>
          <a:p>
            <a:r>
              <a:rPr lang="en-CA" dirty="0"/>
              <a:t>Promotion Dimension</a:t>
            </a:r>
          </a:p>
        </p:txBody>
      </p:sp>
      <p:pic>
        <p:nvPicPr>
          <p:cNvPr id="6" name="Content Placeholder 5" descr="Text&#10;&#10;Description automatically generated">
            <a:extLst>
              <a:ext uri="{FF2B5EF4-FFF2-40B4-BE49-F238E27FC236}">
                <a16:creationId xmlns:a16="http://schemas.microsoft.com/office/drawing/2014/main" id="{BA06F9D2-2579-CED5-C8CF-477572D812C1}"/>
              </a:ext>
            </a:extLst>
          </p:cNvPr>
          <p:cNvPicPr>
            <a:picLocks noGrp="1" noChangeAspect="1"/>
          </p:cNvPicPr>
          <p:nvPr>
            <p:ph sz="half" idx="1"/>
          </p:nvPr>
        </p:nvPicPr>
        <p:blipFill>
          <a:blip r:embed="rId2"/>
          <a:stretch>
            <a:fillRect/>
          </a:stretch>
        </p:blipFill>
        <p:spPr>
          <a:xfrm>
            <a:off x="201600" y="1677600"/>
            <a:ext cx="3801599" cy="4727682"/>
          </a:xfrm>
          <a:noFill/>
        </p:spPr>
      </p:pic>
      <p:sp>
        <p:nvSpPr>
          <p:cNvPr id="11" name="Content Placeholder 3">
            <a:extLst>
              <a:ext uri="{FF2B5EF4-FFF2-40B4-BE49-F238E27FC236}">
                <a16:creationId xmlns:a16="http://schemas.microsoft.com/office/drawing/2014/main" id="{28E976C9-44D1-71A1-8F77-9C239474ABEE}"/>
              </a:ext>
            </a:extLst>
          </p:cNvPr>
          <p:cNvSpPr>
            <a:spLocks noGrp="1"/>
          </p:cNvSpPr>
          <p:nvPr>
            <p:ph sz="half" idx="2"/>
          </p:nvPr>
        </p:nvSpPr>
        <p:spPr>
          <a:xfrm>
            <a:off x="4387755" y="1733266"/>
            <a:ext cx="5663079" cy="4523071"/>
          </a:xfrm>
        </p:spPr>
        <p:txBody>
          <a:bodyPr/>
          <a:lstStyle/>
          <a:p>
            <a:r>
              <a:rPr lang="en-US" dirty="0"/>
              <a:t>CREATE TABLE </a:t>
            </a:r>
            <a:r>
              <a:rPr lang="en-US" dirty="0" err="1"/>
              <a:t>DimPromotion</a:t>
            </a:r>
            <a:r>
              <a:rPr lang="en-US" dirty="0"/>
              <a:t>(	</a:t>
            </a:r>
            <a:r>
              <a:rPr lang="en-US" dirty="0" err="1"/>
              <a:t>PromotionKey</a:t>
            </a:r>
            <a:r>
              <a:rPr lang="en-US" dirty="0"/>
              <a:t> int PRIMARY KEY NOT NULL,	</a:t>
            </a:r>
            <a:r>
              <a:rPr lang="en-US" dirty="0" err="1"/>
              <a:t>PromotionAlternateKey</a:t>
            </a:r>
            <a:r>
              <a:rPr lang="en-US" dirty="0"/>
              <a:t> int NULL,	</a:t>
            </a:r>
            <a:r>
              <a:rPr lang="en-US" dirty="0" err="1"/>
              <a:t>EnglishPromotionName</a:t>
            </a:r>
            <a:r>
              <a:rPr lang="en-US" dirty="0"/>
              <a:t> varchar2(255) NULL,	    </a:t>
            </a:r>
            <a:r>
              <a:rPr lang="en-US" dirty="0" err="1"/>
              <a:t>EnglishPromotionType</a:t>
            </a:r>
            <a:r>
              <a:rPr lang="en-US" dirty="0"/>
              <a:t> varchar2(50) NULL,		StartDate Date NOT NULL,	</a:t>
            </a:r>
            <a:r>
              <a:rPr lang="en-US" dirty="0" err="1"/>
              <a:t>EndDate</a:t>
            </a:r>
            <a:r>
              <a:rPr lang="en-US" dirty="0"/>
              <a:t> Date NULL,		);</a:t>
            </a:r>
          </a:p>
          <a:p>
            <a:r>
              <a:rPr lang="en-CA" dirty="0"/>
              <a:t>By carefully examining above table, we came to conclusion that its a type 2 SCD.</a:t>
            </a:r>
          </a:p>
          <a:p>
            <a:r>
              <a:rPr lang="en-US" dirty="0"/>
              <a:t>As promotions may vary time to time ,it’s a type 2 SCD.</a:t>
            </a:r>
          </a:p>
          <a:p>
            <a:endParaRPr lang="en-US" dirty="0"/>
          </a:p>
        </p:txBody>
      </p:sp>
    </p:spTree>
    <p:extLst>
      <p:ext uri="{BB962C8B-B14F-4D97-AF65-F5344CB8AC3E}">
        <p14:creationId xmlns:p14="http://schemas.microsoft.com/office/powerpoint/2010/main" val="38017364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2134</TotalTime>
  <Words>1500</Words>
  <Application>Microsoft Office PowerPoint</Application>
  <PresentationFormat>Widescreen</PresentationFormat>
  <Paragraphs>102</Paragraphs>
  <Slides>33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barlow</vt:lpstr>
      <vt:lpstr>Calibri</vt:lpstr>
      <vt:lpstr>Century Gothic</vt:lpstr>
      <vt:lpstr>Lato</vt:lpstr>
      <vt:lpstr>urw-din</vt:lpstr>
      <vt:lpstr>Wingdings 3</vt:lpstr>
      <vt:lpstr>Ion</vt:lpstr>
      <vt:lpstr>TRACKING INTERNET SALES USING ADVENTURE WORKS</vt:lpstr>
      <vt:lpstr>Agenda: </vt:lpstr>
      <vt:lpstr>System Relational Model :</vt:lpstr>
      <vt:lpstr>Internet Sales Datamart</vt:lpstr>
      <vt:lpstr>Slowly Changing Dimension:</vt:lpstr>
      <vt:lpstr>Geography Dimension: </vt:lpstr>
      <vt:lpstr>Currency Dimension:</vt:lpstr>
      <vt:lpstr>Item Dimension</vt:lpstr>
      <vt:lpstr>Promotion Dimension</vt:lpstr>
      <vt:lpstr>Customer</vt:lpstr>
      <vt:lpstr>Time Dimension  : </vt:lpstr>
      <vt:lpstr>Fact Internet Sales :</vt:lpstr>
      <vt:lpstr>Star Schema ERD Diagram:</vt:lpstr>
      <vt:lpstr>ETL : Extract Transform Load </vt:lpstr>
      <vt:lpstr>Steps for ETL: </vt:lpstr>
      <vt:lpstr>PowerPoint Presentation</vt:lpstr>
      <vt:lpstr>ETL Process Diagram:</vt:lpstr>
      <vt:lpstr>Geography  ETL</vt:lpstr>
      <vt:lpstr>Currency ETL :</vt:lpstr>
      <vt:lpstr>Item ETL</vt:lpstr>
      <vt:lpstr>Promotion ETL :</vt:lpstr>
      <vt:lpstr>Customer ETL : </vt:lpstr>
      <vt:lpstr>Time ETL :</vt:lpstr>
      <vt:lpstr>Fact Internet Sales ETL :</vt:lpstr>
      <vt:lpstr>PL/SQL Procedures</vt:lpstr>
      <vt:lpstr>OLAP : Oracle OLAP is a world class multidimensional analytic engine  </vt:lpstr>
      <vt:lpstr>Steps done for OLAP </vt:lpstr>
      <vt:lpstr>Maintenance Log</vt:lpstr>
      <vt:lpstr>Data for all Years</vt:lpstr>
      <vt:lpstr>Data with Quatarly sales : </vt:lpstr>
      <vt:lpstr>PowerPoint Presentation</vt:lpstr>
      <vt:lpstr>Sales data View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INTERNET SALES USING ADVENTURE WORKS</dc:title>
  <dc:creator>Basavraj Jaliminche</dc:creator>
  <cp:lastModifiedBy>Basavraj Jaliminche</cp:lastModifiedBy>
  <cp:revision>11</cp:revision>
  <dcterms:created xsi:type="dcterms:W3CDTF">2022-08-13T10:16:21Z</dcterms:created>
  <dcterms:modified xsi:type="dcterms:W3CDTF">2022-08-14T21:51:05Z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